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sldIdLst>
    <p:sldId id="257" r:id="rId5"/>
    <p:sldId id="2147473039" r:id="rId6"/>
    <p:sldId id="292" r:id="rId7"/>
    <p:sldId id="2147473040" r:id="rId8"/>
    <p:sldId id="256" r:id="rId9"/>
    <p:sldId id="2147473038" r:id="rId10"/>
    <p:sldId id="296" r:id="rId11"/>
    <p:sldId id="2147473034" r:id="rId12"/>
    <p:sldId id="294" r:id="rId13"/>
    <p:sldId id="214747304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9E78B06-E6CE-F672-F813-483364805B1D}" name="Rebecca Keating" initials="RK" userId="S::rkeating@indigoag.com::e55391cd-557a-438e-9ae5-bc961237aca7" providerId="AD"/>
  <p188:author id="{B13DE631-0751-D6BC-998A-DF8D63D6F32D}" name="Jay Weeks" initials="JW" userId="S::jweeks@indigoag.com::b5cc84ca-0509-42b4-8b22-0f2b078f346f" providerId="AD"/>
  <p188:author id="{6243F145-23AA-C273-1FFF-B5DC0D900E9D}" name="Nathan Basch" initials="NB" userId="S::nbasch@indigoag.com::ef13a4ad-96a0-4840-8655-eacd74d8dc70" providerId="AD"/>
  <p188:author id="{6E1BD070-09E8-2A8A-BA20-5B9E5393CF3D}" name="Fernando Tubilla" initials="FT" userId="S::ftubilla@indigoag.com::7565c884-2499-48d2-a1cd-b883a6ef36d4" providerId="AD"/>
  <p188:author id="{4ABA0F96-F4B0-35DE-5435-2F612A62815C}" name="David LeBauer" initials="DL" userId="S::dlebauer@indigoag.com::8c92107b-f8da-4638-878a-911f5de53be7" providerId="AD"/>
  <p188:author id="{95BBF7C0-4414-D996-D9B2-3F93F05D9DF5}" name="Johanna Cohen" initials="JC" userId="S::jcohen@indigoag.com::c15b7bd6-fd07-4be9-8e8e-eff5e91c75a7" providerId="AD"/>
  <p188:author id="{8302ACF7-CE05-05F6-7C6A-C48A23839F38}" name="Nicholas Malizia" initials="NM" userId="S::nmalizia@indigoag.com::ec3b48b6-2e3d-40bd-8070-1c764bbc4852"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161525"/>
    <a:srgbClr val="E9533D"/>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32"/>
    <p:restoredTop sz="90290"/>
  </p:normalViewPr>
  <p:slideViewPr>
    <p:cSldViewPr snapToGrid="0">
      <p:cViewPr varScale="1">
        <p:scale>
          <a:sx n="91" d="100"/>
          <a:sy n="91" d="100"/>
        </p:scale>
        <p:origin x="208" y="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Column1</c:v>
                </c:pt>
              </c:strCache>
            </c:strRef>
          </c:tx>
          <c:spPr>
            <a:pattFill prst="narHorz">
              <a:fgClr>
                <a:schemeClr val="accent1"/>
              </a:fgClr>
              <a:bgClr>
                <a:schemeClr val="accent1">
                  <a:lumMod val="20000"/>
                  <a:lumOff val="80000"/>
                </a:schemeClr>
              </a:bgClr>
            </a:pattFill>
            <a:ln>
              <a:noFill/>
            </a:ln>
            <a:effectLst>
              <a:innerShdw blurRad="114300">
                <a:schemeClr val="accent1"/>
              </a:innerShdw>
            </a:effectLst>
          </c:spPr>
          <c:invertIfNegative val="0"/>
          <c:dLbls>
            <c:dLbl>
              <c:idx val="2"/>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tx1">
                          <a:lumMod val="75000"/>
                        </a:schemeClr>
                      </a:solidFill>
                      <a:latin typeface="+mn-lt"/>
                      <a:ea typeface="+mn-ea"/>
                      <a:cs typeface="+mn-cs"/>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0-48E4-DE49-82E4-799689D192EF}"/>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tx1">
                        <a:lumMod val="7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Sheet1!$A$2:$A$4</c:f>
              <c:strCache>
                <c:ptCount val="3"/>
                <c:pt idx="0">
                  <c:v>Reduction</c:v>
                </c:pt>
                <c:pt idx="1">
                  <c:v>Removal</c:v>
                </c:pt>
                <c:pt idx="2">
                  <c:v>Total</c:v>
                </c:pt>
              </c:strCache>
            </c:strRef>
          </c:cat>
          <c:val>
            <c:numRef>
              <c:f>Sheet1!$B$2:$B$4</c:f>
              <c:numCache>
                <c:formatCode>General</c:formatCode>
                <c:ptCount val="3"/>
                <c:pt idx="0">
                  <c:v>0.64</c:v>
                </c:pt>
                <c:pt idx="1">
                  <c:v>3.44</c:v>
                </c:pt>
                <c:pt idx="2">
                  <c:v>4.08</c:v>
                </c:pt>
              </c:numCache>
            </c:numRef>
          </c:val>
          <c:extLst>
            <c:ext xmlns:c16="http://schemas.microsoft.com/office/drawing/2014/chart" uri="{C3380CC4-5D6E-409C-BE32-E72D297353CC}">
              <c16:uniqueId val="{00000001-48E4-DE49-82E4-799689D192EF}"/>
            </c:ext>
          </c:extLst>
        </c:ser>
        <c:dLbls>
          <c:dLblPos val="outEnd"/>
          <c:showLegendKey val="0"/>
          <c:showVal val="1"/>
          <c:showCatName val="0"/>
          <c:showSerName val="0"/>
          <c:showPercent val="0"/>
          <c:showBubbleSize val="0"/>
        </c:dLbls>
        <c:gapWidth val="164"/>
        <c:overlap val="-22"/>
        <c:axId val="369069071"/>
        <c:axId val="1703207056"/>
      </c:barChart>
      <c:catAx>
        <c:axId val="369069071"/>
        <c:scaling>
          <c:orientation val="minMax"/>
        </c:scaling>
        <c:delete val="0"/>
        <c:axPos val="b"/>
        <c:numFmt formatCode="General" sourceLinked="1"/>
        <c:majorTickMark val="none"/>
        <c:minorTickMark val="none"/>
        <c:tickLblPos val="none"/>
        <c:spPr>
          <a:noFill/>
          <a:ln w="19050"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03207056"/>
        <c:crosses val="autoZero"/>
        <c:auto val="1"/>
        <c:lblAlgn val="ctr"/>
        <c:lblOffset val="100"/>
        <c:noMultiLvlLbl val="0"/>
      </c:catAx>
      <c:valAx>
        <c:axId val="1703207056"/>
        <c:scaling>
          <c:orientation val="minMax"/>
          <c:max val="4.5"/>
          <c:min val="0"/>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600" b="1" i="0" u="none" strike="noStrike" kern="1200" baseline="0">
                <a:solidFill>
                  <a:schemeClr val="tx1">
                    <a:lumMod val="75000"/>
                  </a:schemeClr>
                </a:solidFill>
                <a:latin typeface="+mn-lt"/>
                <a:ea typeface="+mn-ea"/>
                <a:cs typeface="+mn-cs"/>
              </a:defRPr>
            </a:pPr>
            <a:endParaRPr lang="en-US"/>
          </a:p>
        </c:txPr>
        <c:crossAx val="369069071"/>
        <c:crosses val="autoZero"/>
        <c:crossBetween val="between"/>
        <c:majorUnit val="1"/>
        <c:min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3">
  <cs:axisTitle>
    <cs:lnRef idx="0"/>
    <cs:fillRef idx="0"/>
    <cs:effectRef idx="0"/>
    <cs:fontRef idx="minor">
      <a:schemeClr val="tx1">
        <a:lumMod val="65000"/>
        <a:lumOff val="35000"/>
      </a:schemeClr>
    </cs:fontRef>
    <cs:defRPr sz="1197" b="1" kern="1200"/>
  </cs:axisTitle>
  <cs:categoryAxis>
    <cs:lnRef idx="0"/>
    <cs:fillRef idx="0"/>
    <cs:effectRef idx="0"/>
    <cs:fontRef idx="minor">
      <a:schemeClr val="tx1">
        <a:lumMod val="65000"/>
        <a:lumOff val="35000"/>
      </a:schemeClr>
    </cs:fontRef>
    <cs:spPr>
      <a:ln w="19050"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styleClr val="auto"/>
    </cs:effectRef>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
  <cs:dataPoint3D>
    <cs:lnRef idx="0"/>
    <cs:fillRef idx="0">
      <cs:styleClr val="auto"/>
    </cs:fillRef>
    <cs:effectRef idx="0"/>
    <cs:fontRef idx="minor">
      <a:schemeClr val="dk1"/>
    </cs:fontRef>
    <cs:spPr>
      <a:pattFill prst="narHorz">
        <a:fgClr>
          <a:schemeClr val="phClr"/>
        </a:fgClr>
        <a:bgClr>
          <a:schemeClr val="phClr">
            <a:lumMod val="20000"/>
            <a:lumOff val="80000"/>
          </a:schemeClr>
        </a:bgClr>
      </a:pattFill>
      <a:effectLst>
        <a:innerShdw blurRad="114300">
          <a:schemeClr val="phClr"/>
        </a:innerShdw>
      </a:effectLst>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a:solidFill>
          <a:schemeClr val="tx1">
            <a:lumMod val="15000"/>
            <a:lumOff val="85000"/>
          </a:schemeClr>
        </a:solidFill>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50000"/>
        <a:lumOff val="50000"/>
      </a:schemeClr>
    </cs:fontRef>
    <cs:defRPr sz="2200" b="1" kern="1200" cap="all" spc="15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3.jpeg>
</file>

<file path=ppt/media/image3.jpe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3A1046-04D7-2543-A7FB-5C4801BEB6F0}" type="datetimeFigureOut">
              <a:rPr lang="en-US" smtClean="0"/>
              <a:t>12/13/23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2869CB-5EB2-0F48-BB0C-94B7F5BF0417}" type="slidenum">
              <a:rPr lang="en-US" smtClean="0"/>
              <a:t>‹#›</a:t>
            </a:fld>
            <a:endParaRPr lang="en-US"/>
          </a:p>
        </p:txBody>
      </p:sp>
    </p:spTree>
    <p:extLst>
      <p:ext uri="{BB962C8B-B14F-4D97-AF65-F5344CB8AC3E}">
        <p14:creationId xmlns:p14="http://schemas.microsoft.com/office/powerpoint/2010/main" val="40737912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Morning everybody, thanks for joining me here in this session. It’s an honor to present along with all of these other fantastic projects. My name is Jay Weeks. I am a data and soil scientist with Indigo Ag and today I am going to share with you a little information about agricultural supply-shed emissions and how we are using machine learning to reduce them. </a:t>
            </a:r>
          </a:p>
        </p:txBody>
      </p:sp>
      <p:sp>
        <p:nvSpPr>
          <p:cNvPr id="4" name="Slide Number Placeholder 3"/>
          <p:cNvSpPr>
            <a:spLocks noGrp="1"/>
          </p:cNvSpPr>
          <p:nvPr>
            <p:ph type="sldNum" sz="quarter" idx="5"/>
          </p:nvPr>
        </p:nvSpPr>
        <p:spPr/>
        <p:txBody>
          <a:bodyPr/>
          <a:lstStyle/>
          <a:p>
            <a:fld id="{8E2869CB-5EB2-0F48-BB0C-94B7F5BF0417}" type="slidenum">
              <a:rPr lang="en-US" smtClean="0"/>
              <a:t>1</a:t>
            </a:fld>
            <a:endParaRPr lang="en-US"/>
          </a:p>
        </p:txBody>
      </p:sp>
    </p:spTree>
    <p:extLst>
      <p:ext uri="{BB962C8B-B14F-4D97-AF65-F5344CB8AC3E}">
        <p14:creationId xmlns:p14="http://schemas.microsoft.com/office/powerpoint/2010/main" val="2281372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 the last several years, many large brands that you will be familiar with are publicly committing to reducing their environmental footprints.  </a:t>
            </a:r>
          </a:p>
          <a:p>
            <a:endParaRPr lang="en-US" dirty="0"/>
          </a:p>
          <a:p>
            <a:r>
              <a:rPr lang="en-US" dirty="0"/>
              <a:t>Because, as you can imagine, greenhouse gas emissions stem from a wide variety sources often classified as “scopes,” one method alone is not sufficient to meet this goal</a:t>
            </a:r>
          </a:p>
          <a:p>
            <a:endParaRPr lang="en-US" dirty="0"/>
          </a:p>
          <a:p>
            <a:r>
              <a:rPr lang="en-US" dirty="0"/>
              <a:t>If you were to look at the breakdown of a typical consumer packaged goods brand, you might see something that looks similar to what is before you.</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For example, for a company making corn chips, scopes 1 &amp; 2 would be the emissions associated with the manufacturing of the corn chip, while scope 3 would pertain to emissions resulting from producing the raw materials, such as the growing of the corn.  </a:t>
            </a:r>
          </a:p>
          <a:p>
            <a:endParaRPr lang="en-US" dirty="0"/>
          </a:p>
          <a:p>
            <a:r>
              <a:rPr lang="en-US" dirty="0"/>
              <a:t>It is very common for scope 3 emissions or emissions coming from a company’s supply chain to compose the largest portion of a company’s total emissions footprint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Indigo serves as a partner on this journey by offering programs to both reduce scope 3 emissions and offset the remaining emissions that may result from the process with carbon credits.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This presentation will focus on scope 3 quantification and reduction modeling associated with our Source programs. </a:t>
            </a:r>
          </a:p>
        </p:txBody>
      </p:sp>
      <p:sp>
        <p:nvSpPr>
          <p:cNvPr id="4" name="Slide Number Placeholder 3"/>
          <p:cNvSpPr>
            <a:spLocks noGrp="1"/>
          </p:cNvSpPr>
          <p:nvPr>
            <p:ph type="sldNum" sz="quarter" idx="5"/>
          </p:nvPr>
        </p:nvSpPr>
        <p:spPr/>
        <p:txBody>
          <a:bodyPr/>
          <a:lstStyle/>
          <a:p>
            <a:fld id="{8E2869CB-5EB2-0F48-BB0C-94B7F5BF0417}" type="slidenum">
              <a:rPr lang="en-US" smtClean="0"/>
              <a:t>2</a:t>
            </a:fld>
            <a:endParaRPr lang="en-US"/>
          </a:p>
        </p:txBody>
      </p:sp>
    </p:spTree>
    <p:extLst>
      <p:ext uri="{BB962C8B-B14F-4D97-AF65-F5344CB8AC3E}">
        <p14:creationId xmlns:p14="http://schemas.microsoft.com/office/powerpoint/2010/main" val="10321372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 rise of public commitments comes the necessity for reliable methods of scope three emissions quantification. </a:t>
            </a:r>
          </a:p>
          <a:p>
            <a:endParaRPr lang="en-US" dirty="0"/>
          </a:p>
          <a:p>
            <a:r>
              <a:rPr lang="en-US" dirty="0"/>
              <a:t>We know that agriculture has tremendous potential to contribute to greenhouse gas reduction as can be seen in this this figure from the IPCC sixth assessment report. </a:t>
            </a:r>
          </a:p>
          <a:p>
            <a:endParaRPr lang="en-US" dirty="0"/>
          </a:p>
          <a:p>
            <a:r>
              <a:rPr lang="en-US" dirty="0"/>
              <a:t>However, modeling agricultural emissions is challenging.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Fields are inherently highly heterogeneous, complex ecosystems with many physical, biological, and chemical interactions. </a:t>
            </a:r>
          </a:p>
          <a:p>
            <a:endParaRPr lang="en-US" dirty="0"/>
          </a:p>
          <a:p>
            <a:r>
              <a:rPr lang="en-US" dirty="0"/>
              <a:t>Biogeochemical process models like DAYCENT or DNDC do exist and can model a number of these systems, but they often require tremendous amounts of data and computational power to run. </a:t>
            </a:r>
          </a:p>
          <a:p>
            <a:endParaRPr lang="en-US" dirty="0"/>
          </a:p>
          <a:p>
            <a:r>
              <a:rPr lang="en-US" dirty="0"/>
              <a:t>And even with the models, collecting the specific field or management zone-level information from famers is costly and impossible to do for every farm on the planet. </a:t>
            </a:r>
          </a:p>
          <a:p>
            <a:endParaRPr lang="en-US" dirty="0"/>
          </a:p>
          <a:p>
            <a:r>
              <a:rPr lang="en-US" dirty="0"/>
              <a:t>Public data is useful, but it only provides higher level insights based on aggregated survey responses that may obscure the diversity of management approaches across large areas. For example, in a state like Kansas with a climate the changes significantly from the drier west to the wetter east, state-level averages for information like nitrogen fertilizer application rates are of marginal utility.  </a:t>
            </a:r>
          </a:p>
          <a:p>
            <a:endParaRPr lang="en-US" dirty="0"/>
          </a:p>
          <a:p>
            <a:r>
              <a:rPr lang="en-US" dirty="0"/>
              <a:t>Remote sensing is emerging as a powerful tool for field-level analysis, but it too can only take our understanding so far. Emissions sensitive variables, like irrigation, can be detected in the binary, irrigated or not, leaving information such as how much water was applied to be determined by other means. </a:t>
            </a:r>
          </a:p>
          <a:p>
            <a:endParaRPr lang="en-US" dirty="0"/>
          </a:p>
        </p:txBody>
      </p:sp>
      <p:sp>
        <p:nvSpPr>
          <p:cNvPr id="4" name="Slide Number Placeholder 3"/>
          <p:cNvSpPr>
            <a:spLocks noGrp="1"/>
          </p:cNvSpPr>
          <p:nvPr>
            <p:ph type="sldNum" sz="quarter" idx="5"/>
          </p:nvPr>
        </p:nvSpPr>
        <p:spPr/>
        <p:txBody>
          <a:bodyPr/>
          <a:lstStyle/>
          <a:p>
            <a:fld id="{8E2869CB-5EB2-0F48-BB0C-94B7F5BF0417}" type="slidenum">
              <a:rPr lang="en-US" smtClean="0"/>
              <a:t>3</a:t>
            </a:fld>
            <a:endParaRPr lang="en-US"/>
          </a:p>
        </p:txBody>
      </p:sp>
    </p:spTree>
    <p:extLst>
      <p:ext uri="{BB962C8B-B14F-4D97-AF65-F5344CB8AC3E}">
        <p14:creationId xmlns:p14="http://schemas.microsoft.com/office/powerpoint/2010/main" val="2525696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Indigo is unique and fortunate to have a wide array of assets it can leverage to understand what is happening on any given field.</a:t>
            </a:r>
          </a:p>
          <a:p>
            <a:endParaRPr lang="en-US" dirty="0"/>
          </a:p>
          <a:p>
            <a:r>
              <a:rPr lang="en-US" dirty="0"/>
              <a:t>I like to think of our data ecosystem as a set of nested layers: </a:t>
            </a:r>
          </a:p>
          <a:p>
            <a:endParaRPr lang="en-US" dirty="0"/>
          </a:p>
          <a:p>
            <a:r>
              <a:rPr lang="en-US" dirty="0"/>
              <a:t>At the base sits public data like soil information from SSURGO, </a:t>
            </a:r>
          </a:p>
          <a:p>
            <a:endParaRPr lang="en-US" dirty="0"/>
          </a:p>
          <a:p>
            <a:r>
              <a:rPr lang="en-US" dirty="0"/>
              <a:t>On top of that we can use remote sensing observations to build a coarse scaffold of management information. Was the field irrigated, tilled, cover cropped, etc.?</a:t>
            </a:r>
          </a:p>
          <a:p>
            <a:endParaRPr lang="en-US" dirty="0"/>
          </a:p>
          <a:p>
            <a:r>
              <a:rPr lang="en-US" dirty="0"/>
              <a:t>Then add in on-farm and experimental data to refine our understanding of regional practices and outcomes. For example, if the field was tilled, what kinds of implements were likely used.</a:t>
            </a:r>
          </a:p>
          <a:p>
            <a:endParaRPr lang="en-US" dirty="0"/>
          </a:p>
          <a:p>
            <a:r>
              <a:rPr lang="en-US" dirty="0"/>
              <a:t>And finally, our market data is mixed in to further contextualize economic behavior and track grain flows.</a:t>
            </a:r>
          </a:p>
        </p:txBody>
      </p:sp>
      <p:sp>
        <p:nvSpPr>
          <p:cNvPr id="4" name="Slide Number Placeholder 3"/>
          <p:cNvSpPr>
            <a:spLocks noGrp="1"/>
          </p:cNvSpPr>
          <p:nvPr>
            <p:ph type="sldNum" sz="quarter" idx="5"/>
          </p:nvPr>
        </p:nvSpPr>
        <p:spPr/>
        <p:txBody>
          <a:bodyPr/>
          <a:lstStyle/>
          <a:p>
            <a:fld id="{8E2869CB-5EB2-0F48-BB0C-94B7F5BF0417}" type="slidenum">
              <a:rPr lang="en-US" smtClean="0"/>
              <a:t>4</a:t>
            </a:fld>
            <a:endParaRPr lang="en-US"/>
          </a:p>
        </p:txBody>
      </p:sp>
    </p:spTree>
    <p:extLst>
      <p:ext uri="{BB962C8B-B14F-4D97-AF65-F5344CB8AC3E}">
        <p14:creationId xmlns:p14="http://schemas.microsoft.com/office/powerpoint/2010/main" val="17396439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modelling process can be broken into two main steps, training and interference. </a:t>
            </a:r>
          </a:p>
          <a:p>
            <a:endParaRPr lang="en-US" dirty="0"/>
          </a:p>
          <a:p>
            <a:r>
              <a:rPr lang="en-US" dirty="0"/>
              <a:t>In the training step, we identify the highest quality field information that we have and fuse all of our data assets together. </a:t>
            </a:r>
          </a:p>
          <a:p>
            <a:endParaRPr lang="en-US" dirty="0"/>
          </a:p>
          <a:p>
            <a:r>
              <a:rPr lang="en-US" dirty="0"/>
              <a:t>We then run that dataset through our foundational model suite (including models like DAYCENT) to arrive at the most accurate assessment of emissions from each of the training field management cycles.</a:t>
            </a:r>
          </a:p>
          <a:p>
            <a:endParaRPr lang="en-US" dirty="0"/>
          </a:p>
          <a:p>
            <a:r>
              <a:rPr lang="en-US" dirty="0"/>
              <a:t>This gives us field and management info + emissions. </a:t>
            </a:r>
          </a:p>
          <a:p>
            <a:endParaRPr lang="en-US" dirty="0"/>
          </a:p>
          <a:p>
            <a:r>
              <a:rPr lang="en-US" dirty="0"/>
              <a:t>From there we use a variety of machine learning techniques to train models to estimate the emissions of fields using subset of the data that we have that is available at scale. </a:t>
            </a:r>
          </a:p>
          <a:p>
            <a:endParaRPr lang="en-US" dirty="0"/>
          </a:p>
          <a:p>
            <a:r>
              <a:rPr lang="en-US" dirty="0"/>
              <a:t>This is data like weather, soil info, remote sensing, etc. </a:t>
            </a:r>
          </a:p>
          <a:p>
            <a:endParaRPr lang="en-US" dirty="0"/>
          </a:p>
          <a:p>
            <a:r>
              <a:rPr lang="en-US" dirty="0"/>
              <a:t>After undergoing a series of validation measures, we take a set of image-derived boundaries for the region of interest built by our remote sensing team, such as those seen here,  combine those with the “at scale” data and run them through the trained models to arrive at the field-scale emissions predictions. </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E2869CB-5EB2-0F48-BB0C-94B7F5BF0417}" type="slidenum">
              <a:rPr lang="en-US" smtClean="0"/>
              <a:t>5</a:t>
            </a:fld>
            <a:endParaRPr lang="en-US"/>
          </a:p>
        </p:txBody>
      </p:sp>
    </p:spTree>
    <p:extLst>
      <p:ext uri="{BB962C8B-B14F-4D97-AF65-F5344CB8AC3E}">
        <p14:creationId xmlns:p14="http://schemas.microsoft.com/office/powerpoint/2010/main" val="1903522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have field scale inferences, we can take these annual emissions estimates and, regardless of political boundaries, arrive at an emissions factor specific to the brand supply-shed. On the left we can see an example of a heat map of emissions, red is higher emissions, blue lower, with various examples sourcing regions. </a:t>
            </a:r>
          </a:p>
          <a:p>
            <a:endParaRPr lang="en-US" dirty="0"/>
          </a:p>
          <a:p>
            <a:r>
              <a:rPr lang="en-US" dirty="0"/>
              <a:t>This can, one, help brands understand their current emissions situation. and two</a:t>
            </a:r>
          </a:p>
          <a:p>
            <a:endParaRPr lang="en-US" dirty="0"/>
          </a:p>
          <a:p>
            <a:r>
              <a:rPr lang="en-US" dirty="0"/>
              <a:t>Moving forward, the capability allows us to potentially assist brands in making informed supply-shed decisions that focus on sourcing grain from lower emitting regions. </a:t>
            </a:r>
          </a:p>
          <a:p>
            <a:endParaRPr lang="en-US" dirty="0"/>
          </a:p>
          <a:p>
            <a:r>
              <a:rPr lang="en-US" dirty="0"/>
              <a:t>On the right, we outline non-soc related emissions estimates per </a:t>
            </a:r>
            <a:r>
              <a:rPr lang="en-US" dirty="0" err="1"/>
              <a:t>bu</a:t>
            </a:r>
            <a:r>
              <a:rPr lang="en-US" dirty="0"/>
              <a:t> for 2021 and 2022 for fields within a 30 mile radius of three grain elevators in IL. The x axis is Non-SOC emissions per </a:t>
            </a:r>
            <a:r>
              <a:rPr lang="en-US" dirty="0" err="1"/>
              <a:t>bu</a:t>
            </a:r>
            <a:r>
              <a:rPr lang="en-US" dirty="0"/>
              <a:t> and the y is the relative density of observations of the emissions values. </a:t>
            </a:r>
          </a:p>
          <a:p>
            <a:endParaRPr lang="en-US" dirty="0"/>
          </a:p>
          <a:p>
            <a:r>
              <a:rPr lang="en-US" dirty="0"/>
              <a:t>These figures are comprised of hundreds to thousands of individual field-level observations and we can see that regardless of location, the emissions estimate can vary substantially by field. </a:t>
            </a:r>
          </a:p>
          <a:p>
            <a:endParaRPr lang="en-US" dirty="0"/>
          </a:p>
          <a:p>
            <a:r>
              <a:rPr lang="en-US" dirty="0"/>
              <a:t>We can see that in 2021, regardless of locations, emissions are relatively similar, but in 2022 they diverge. Given the local population of fields in this example, it may be that if given the option, a brand may wish to work with facility A first, before sourcing from B and then C. </a:t>
            </a:r>
          </a:p>
        </p:txBody>
      </p:sp>
      <p:sp>
        <p:nvSpPr>
          <p:cNvPr id="4" name="Slide Number Placeholder 3"/>
          <p:cNvSpPr>
            <a:spLocks noGrp="1"/>
          </p:cNvSpPr>
          <p:nvPr>
            <p:ph type="sldNum" sz="quarter" idx="5"/>
          </p:nvPr>
        </p:nvSpPr>
        <p:spPr/>
        <p:txBody>
          <a:bodyPr/>
          <a:lstStyle/>
          <a:p>
            <a:fld id="{8E2869CB-5EB2-0F48-BB0C-94B7F5BF0417}" type="slidenum">
              <a:rPr lang="en-US" smtClean="0"/>
              <a:t>6</a:t>
            </a:fld>
            <a:endParaRPr lang="en-US"/>
          </a:p>
        </p:txBody>
      </p:sp>
    </p:spTree>
    <p:extLst>
      <p:ext uri="{BB962C8B-B14F-4D97-AF65-F5344CB8AC3E}">
        <p14:creationId xmlns:p14="http://schemas.microsoft.com/office/powerpoint/2010/main" val="2894968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question that we often get is how do you know that these emissions estimates are accurate or reliable?</a:t>
            </a:r>
          </a:p>
          <a:p>
            <a:endParaRPr lang="en-US" dirty="0"/>
          </a:p>
          <a:p>
            <a:r>
              <a:rPr lang="en-US" dirty="0"/>
              <a:t>As mentioned previously, we validate our models and approach through a variety of angles to ensure our estimates are as accurate as possible including traditional methods such a test/train splits and k-fold cross-validation. </a:t>
            </a:r>
          </a:p>
          <a:p>
            <a:endParaRPr lang="en-US" dirty="0"/>
          </a:p>
          <a:p>
            <a:r>
              <a:rPr lang="en-US" dirty="0"/>
              <a:t>One important method is to simply ensure that our results make geographic and agronomic sense when coupled with external data to ensure that our training data is not bias in some unanticipated way.</a:t>
            </a:r>
          </a:p>
          <a:p>
            <a:endParaRPr lang="en-US" dirty="0"/>
          </a:p>
          <a:p>
            <a:r>
              <a:rPr lang="en-US" dirty="0"/>
              <a:t>The data coming out of Illinois is a great example of this. </a:t>
            </a:r>
          </a:p>
          <a:p>
            <a:endParaRPr lang="en-US" dirty="0"/>
          </a:p>
          <a:p>
            <a:r>
              <a:rPr lang="en-US" dirty="0"/>
              <a:t>Since we know that fertilizer production and nitrous oxide emissions are a large contributor to total corn emissions, this may be a reasonable place to start</a:t>
            </a:r>
          </a:p>
          <a:p>
            <a:endParaRPr lang="en-US" dirty="0"/>
          </a:p>
          <a:p>
            <a:r>
              <a:rPr lang="en-US" dirty="0"/>
              <a:t>On the left we see that maximum return to N fertilizer recommendation system breaks the state into three distinct management regions. On average, the system tends to recommend higher nitrogen application rates in the south relative to the north. For example, for corn following soybeans in a year with a 10:1 </a:t>
            </a:r>
            <a:r>
              <a:rPr lang="en-US" dirty="0" err="1"/>
              <a:t>corn:n</a:t>
            </a:r>
            <a:r>
              <a:rPr lang="en-US" dirty="0"/>
              <a:t> price ratio,  178 </a:t>
            </a:r>
            <a:r>
              <a:rPr lang="en-US" dirty="0" err="1"/>
              <a:t>lbs</a:t>
            </a:r>
            <a:r>
              <a:rPr lang="en-US" dirty="0"/>
              <a:t> N per acre are recommended in the north vs 200 </a:t>
            </a:r>
            <a:r>
              <a:rPr lang="en-US" dirty="0" err="1"/>
              <a:t>lbs</a:t>
            </a:r>
            <a:r>
              <a:rPr lang="en-US" dirty="0"/>
              <a:t> N per acre in the south.</a:t>
            </a:r>
          </a:p>
          <a:p>
            <a:endParaRPr lang="en-US" dirty="0"/>
          </a:p>
          <a:p>
            <a:r>
              <a:rPr lang="en-US" dirty="0"/>
              <a:t>This is partially due to the fact that soil organic carbon stocks seen in the second tile are generally higher in the north relative to the south. As many of you know, typically, agronomists assume 10-20 </a:t>
            </a:r>
            <a:r>
              <a:rPr lang="en-US" dirty="0" err="1"/>
              <a:t>lbs</a:t>
            </a:r>
            <a:r>
              <a:rPr lang="en-US" dirty="0"/>
              <a:t> N per percent organic matter per year are provide to crops through normal carbon turnover. </a:t>
            </a:r>
          </a:p>
          <a:p>
            <a:endParaRPr lang="en-US" dirty="0"/>
          </a:p>
          <a:p>
            <a:r>
              <a:rPr lang="en-US" dirty="0"/>
              <a:t>Additionally, yields are typically higher in the north due to generally more productive soil and weather conditions. </a:t>
            </a:r>
          </a:p>
          <a:p>
            <a:endParaRPr lang="en-US" dirty="0"/>
          </a:p>
          <a:p>
            <a:r>
              <a:rPr lang="en-US" dirty="0"/>
              <a:t>These factors of lower nitrogen application rates, higher yields, and others often combine to result in lower emissions on a per bushel basis in the north vs. the south and looking at the figure on the right, that’s exactly what our models predict. </a:t>
            </a:r>
          </a:p>
          <a:p>
            <a:endParaRPr lang="en-US" dirty="0"/>
          </a:p>
        </p:txBody>
      </p:sp>
      <p:sp>
        <p:nvSpPr>
          <p:cNvPr id="4" name="Slide Number Placeholder 3"/>
          <p:cNvSpPr>
            <a:spLocks noGrp="1"/>
          </p:cNvSpPr>
          <p:nvPr>
            <p:ph type="sldNum" sz="quarter" idx="5"/>
          </p:nvPr>
        </p:nvSpPr>
        <p:spPr/>
        <p:txBody>
          <a:bodyPr/>
          <a:lstStyle/>
          <a:p>
            <a:fld id="{8E2869CB-5EB2-0F48-BB0C-94B7F5BF0417}" type="slidenum">
              <a:rPr lang="en-US" smtClean="0"/>
              <a:t>7</a:t>
            </a:fld>
            <a:endParaRPr lang="en-US"/>
          </a:p>
        </p:txBody>
      </p:sp>
    </p:spTree>
    <p:extLst>
      <p:ext uri="{BB962C8B-B14F-4D97-AF65-F5344CB8AC3E}">
        <p14:creationId xmlns:p14="http://schemas.microsoft.com/office/powerpoint/2010/main" val="334626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500" dirty="0">
                <a:cs typeface="Calibri"/>
              </a:rPr>
              <a:t>Many of you are probably thinking that this is all well and good but how is Indigo using this information to help brands ultimately reduce their emissions?</a:t>
            </a:r>
          </a:p>
          <a:p>
            <a:pPr marL="0" indent="0">
              <a:buFont typeface="Arial" panose="020B0604020202020204" pitchFamily="34" charset="0"/>
              <a:buNone/>
            </a:pPr>
            <a:endParaRPr lang="en-US" sz="1500" dirty="0">
              <a:cs typeface="Calibri"/>
            </a:endParaRPr>
          </a:p>
          <a:p>
            <a:pPr marL="0" indent="0">
              <a:buFont typeface="Arial" panose="020B0604020202020204" pitchFamily="34" charset="0"/>
              <a:buNone/>
            </a:pPr>
            <a:r>
              <a:rPr lang="en-US" sz="1500" dirty="0">
                <a:cs typeface="Calibri"/>
              </a:rPr>
              <a:t>We think about this process as a journey. </a:t>
            </a:r>
          </a:p>
          <a:p>
            <a:pPr marL="0" indent="0">
              <a:buFont typeface="Arial" panose="020B0604020202020204" pitchFamily="34" charset="0"/>
              <a:buNone/>
            </a:pPr>
            <a:endParaRPr lang="en-US" sz="1500" dirty="0">
              <a:cs typeface="Calibri"/>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500" dirty="0">
                <a:cs typeface="Calibri"/>
              </a:rPr>
              <a:t>If the left of the x-axis is today going to a time in the future on the right and the y-axis is total scope three emissions.</a:t>
            </a:r>
          </a:p>
          <a:p>
            <a:pPr marL="0" indent="0">
              <a:buFont typeface="Arial" panose="020B0604020202020204" pitchFamily="34" charset="0"/>
              <a:buNone/>
            </a:pPr>
            <a:endParaRPr lang="en-US" sz="1500" dirty="0">
              <a:cs typeface="Calibri"/>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500" dirty="0">
                <a:cs typeface="Calibri"/>
              </a:rPr>
              <a:t>At first, a company may not initially know what their emissions footprint is. They are probably currently using a generic emissions factor for say corn in North America.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500" dirty="0">
              <a:cs typeface="Calibri"/>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500" dirty="0">
                <a:cs typeface="Calibri"/>
              </a:rPr>
              <a:t>Through the use of our field-scale predictions, Indigo can quantify what their current supply-shed scope 3 landscape looks.  This is our “Emissions Footprint Measurement” product and does not directly contribute to emissions reduction but gives the brand a place to start.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500" dirty="0">
              <a:cs typeface="Calibri"/>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500" dirty="0">
                <a:cs typeface="Calibri"/>
              </a:rPr>
              <a:t>Next, based on the flexibility that the company has, we can start to suggest potential sourcing changes that allow for quick reductions in supply chain emissions. This would be analogous to moving from facility C to facility A in the example on the next slide. While a good first step, this is insufficient to reduce emissions enough to meet net-zero targets.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sz="1500" dirty="0">
              <a:cs typeface="Calibri"/>
            </a:endParaRP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500" dirty="0">
                <a:cs typeface="Calibri"/>
              </a:rPr>
              <a:t>This information does however help set brands up to pursue more active measures though our Driving Sustainable Outcomes programs where we work directly with farmers to reduce their individual environmental impacts. This is where we would pay farmers to implement practices that specifically are designed to drive their emissions down and hopefully over time can bring the total scope 3 emissions of the brand as close to net-zero as possible.</a:t>
            </a:r>
          </a:p>
        </p:txBody>
      </p:sp>
      <p:sp>
        <p:nvSpPr>
          <p:cNvPr id="4" name="Slide Number Placeholder 3"/>
          <p:cNvSpPr>
            <a:spLocks noGrp="1"/>
          </p:cNvSpPr>
          <p:nvPr>
            <p:ph type="sldNum" sz="quarter" idx="5"/>
          </p:nvPr>
        </p:nvSpPr>
        <p:spPr/>
        <p:txBody>
          <a:bodyPr/>
          <a:lstStyle/>
          <a:p>
            <a:pPr defTabSz="942253">
              <a:defRPr/>
            </a:pPr>
            <a:fld id="{8E2869CB-5EB2-0F48-BB0C-94B7F5BF0417}" type="slidenum">
              <a:rPr lang="en-US">
                <a:solidFill>
                  <a:prstClr val="black"/>
                </a:solidFill>
                <a:latin typeface="Calibri" panose="020F0502020204030204"/>
              </a:rPr>
              <a:pPr defTabSz="942253">
                <a:defRPr/>
              </a:pPr>
              <a:t>8</a:t>
            </a:fld>
            <a:endParaRPr lang="en-US">
              <a:solidFill>
                <a:prstClr val="black"/>
              </a:solidFill>
              <a:latin typeface="Calibri" panose="020F0502020204030204"/>
            </a:endParaRPr>
          </a:p>
        </p:txBody>
      </p:sp>
    </p:spTree>
    <p:extLst>
      <p:ext uri="{BB962C8B-B14F-4D97-AF65-F5344CB8AC3E}">
        <p14:creationId xmlns:p14="http://schemas.microsoft.com/office/powerpoint/2010/main" val="1178854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0F6AC39-9E2A-47D6-C7F0-633676535ED6}"/>
              </a:ext>
            </a:extLst>
          </p:cNvPr>
          <p:cNvSpPr/>
          <p:nvPr userDrawn="1"/>
        </p:nvSpPr>
        <p:spPr>
          <a:xfrm>
            <a:off x="0" y="6437376"/>
            <a:ext cx="12192000" cy="420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4CB258-1393-A54F-A1A8-71BB81FC4553}"/>
              </a:ext>
            </a:extLst>
          </p:cNvPr>
          <p:cNvSpPr>
            <a:spLocks noGrp="1"/>
          </p:cNvSpPr>
          <p:nvPr>
            <p:ph type="title"/>
          </p:nvPr>
        </p:nvSpPr>
        <p:spPr>
          <a:xfrm>
            <a:off x="133349" y="3744034"/>
            <a:ext cx="11931651" cy="472515"/>
          </a:xfrm>
          <a:noFill/>
        </p:spPr>
        <p:txBody>
          <a:bodyPr>
            <a:noAutofit/>
          </a:bodyPr>
          <a:lstStyle>
            <a:lvl1pPr>
              <a:defRPr sz="2800" b="0" i="0">
                <a:solidFill>
                  <a:schemeClr val="accent1"/>
                </a:solidFill>
                <a:latin typeface="+mn-lt"/>
              </a:defRPr>
            </a:lvl1pPr>
          </a:lstStyle>
          <a:p>
            <a:endParaRPr lang="en-US"/>
          </a:p>
        </p:txBody>
      </p:sp>
      <p:sp>
        <p:nvSpPr>
          <p:cNvPr id="29" name="Text Placeholder 28">
            <a:extLst>
              <a:ext uri="{FF2B5EF4-FFF2-40B4-BE49-F238E27FC236}">
                <a16:creationId xmlns:a16="http://schemas.microsoft.com/office/drawing/2014/main" id="{9DE155ED-6DA1-BA45-8500-FAC96C740141}"/>
              </a:ext>
            </a:extLst>
          </p:cNvPr>
          <p:cNvSpPr>
            <a:spLocks noGrp="1"/>
          </p:cNvSpPr>
          <p:nvPr>
            <p:ph type="body" sz="quarter" idx="12"/>
          </p:nvPr>
        </p:nvSpPr>
        <p:spPr>
          <a:xfrm>
            <a:off x="133380" y="4234939"/>
            <a:ext cx="11931306" cy="448331"/>
          </a:xfrm>
        </p:spPr>
        <p:txBody>
          <a:bodyPr anchor="ctr">
            <a:normAutofit/>
          </a:bodyPr>
          <a:lstStyle>
            <a:lvl1pPr marL="0" indent="0" algn="ctr">
              <a:lnSpc>
                <a:spcPct val="100000"/>
              </a:lnSpc>
              <a:buNone/>
              <a:defRPr sz="1800" b="0" i="0" spc="30" baseline="0">
                <a:solidFill>
                  <a:schemeClr val="tx1">
                    <a:lumMod val="50000"/>
                  </a:schemeClr>
                </a:solidFill>
                <a:latin typeface="+mn-lt"/>
              </a:defRPr>
            </a:lvl1pPr>
          </a:lstStyle>
          <a:p>
            <a:pPr lvl="0"/>
            <a:endParaRPr lang="en-US"/>
          </a:p>
        </p:txBody>
      </p:sp>
      <p:pic>
        <p:nvPicPr>
          <p:cNvPr id="7" name="Picture 6" descr="Logo&#10;&#10;Description automatically generated">
            <a:extLst>
              <a:ext uri="{FF2B5EF4-FFF2-40B4-BE49-F238E27FC236}">
                <a16:creationId xmlns:a16="http://schemas.microsoft.com/office/drawing/2014/main" id="{19E699D7-05AE-F66C-A4BB-ABA59CCD7993}"/>
              </a:ext>
            </a:extLst>
          </p:cNvPr>
          <p:cNvPicPr>
            <a:picLocks noChangeAspect="1"/>
          </p:cNvPicPr>
          <p:nvPr userDrawn="1"/>
        </p:nvPicPr>
        <p:blipFill>
          <a:blip r:embed="rId2"/>
          <a:stretch>
            <a:fillRect/>
          </a:stretch>
        </p:blipFill>
        <p:spPr>
          <a:xfrm>
            <a:off x="5273086" y="5453949"/>
            <a:ext cx="1524916" cy="490033"/>
          </a:xfrm>
          <a:prstGeom prst="rect">
            <a:avLst/>
          </a:prstGeom>
        </p:spPr>
      </p:pic>
      <p:sp>
        <p:nvSpPr>
          <p:cNvPr id="18" name="Picture Placeholder 17">
            <a:extLst>
              <a:ext uri="{FF2B5EF4-FFF2-40B4-BE49-F238E27FC236}">
                <a16:creationId xmlns:a16="http://schemas.microsoft.com/office/drawing/2014/main" id="{8EA9406D-8B35-0178-0792-1CDF184CDCA2}"/>
              </a:ext>
            </a:extLst>
          </p:cNvPr>
          <p:cNvSpPr>
            <a:spLocks noGrp="1"/>
          </p:cNvSpPr>
          <p:nvPr>
            <p:ph type="pic" sz="quarter" idx="13" hasCustomPrompt="1"/>
          </p:nvPr>
        </p:nvSpPr>
        <p:spPr>
          <a:xfrm>
            <a:off x="133349" y="146050"/>
            <a:ext cx="11931651" cy="2964716"/>
          </a:xfrm>
          <a:solidFill>
            <a:schemeClr val="bg1">
              <a:lumMod val="50000"/>
            </a:schemeClr>
          </a:solidFill>
          <a:ln>
            <a:noFill/>
          </a:ln>
        </p:spPr>
        <p:txBody>
          <a:bodyPr anchor="ctr"/>
          <a:lstStyle>
            <a:lvl1pPr marL="0" indent="0" algn="ctr">
              <a:buFontTx/>
              <a:buNone/>
              <a:defRPr>
                <a:solidFill>
                  <a:schemeClr val="bg1">
                    <a:lumMod val="85000"/>
                  </a:schemeClr>
                </a:solidFill>
              </a:defRPr>
            </a:lvl1pPr>
          </a:lstStyle>
          <a:p>
            <a:r>
              <a:rPr lang="en-US"/>
              <a:t>Click To Insert Photo</a:t>
            </a:r>
          </a:p>
        </p:txBody>
      </p:sp>
      <p:sp>
        <p:nvSpPr>
          <p:cNvPr id="5" name="Text Placeholder 4">
            <a:extLst>
              <a:ext uri="{FF2B5EF4-FFF2-40B4-BE49-F238E27FC236}">
                <a16:creationId xmlns:a16="http://schemas.microsoft.com/office/drawing/2014/main" id="{AA94CBB0-F1F4-7D4A-9FCA-C70CEA184BBA}"/>
              </a:ext>
            </a:extLst>
          </p:cNvPr>
          <p:cNvSpPr>
            <a:spLocks noGrp="1"/>
          </p:cNvSpPr>
          <p:nvPr>
            <p:ph type="body" sz="quarter" idx="14" hasCustomPrompt="1"/>
          </p:nvPr>
        </p:nvSpPr>
        <p:spPr>
          <a:xfrm>
            <a:off x="4795617" y="6510401"/>
            <a:ext cx="2479853" cy="274574"/>
          </a:xfrm>
        </p:spPr>
        <p:txBody>
          <a:bodyPr anchor="ctr">
            <a:normAutofit/>
          </a:bodyPr>
          <a:lstStyle>
            <a:lvl1pPr marL="0" indent="0" algn="ctr">
              <a:buFontTx/>
              <a:buNone/>
              <a:defRPr sz="1200" spc="3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INSERT DATE</a:t>
            </a:r>
          </a:p>
        </p:txBody>
      </p:sp>
    </p:spTree>
    <p:extLst>
      <p:ext uri="{BB962C8B-B14F-4D97-AF65-F5344CB8AC3E}">
        <p14:creationId xmlns:p14="http://schemas.microsoft.com/office/powerpoint/2010/main" val="4210570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1_Title, Heading and Content">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442B51A-DEAB-493F-A142-923B2031653A}"/>
              </a:ext>
            </a:extLst>
          </p:cNvPr>
          <p:cNvSpPr>
            <a:spLocks noGrp="1"/>
          </p:cNvSpPr>
          <p:nvPr>
            <p:ph type="title"/>
          </p:nvPr>
        </p:nvSpPr>
        <p:spPr>
          <a:xfrm>
            <a:off x="243840" y="324230"/>
            <a:ext cx="11704320" cy="512448"/>
          </a:xfrm>
        </p:spPr>
        <p:txBody>
          <a:bodyPr/>
          <a:lstStyle/>
          <a:p>
            <a:r>
              <a:rPr lang="en-US"/>
              <a:t>Click to edit Master title style</a:t>
            </a:r>
          </a:p>
        </p:txBody>
      </p:sp>
      <p:sp>
        <p:nvSpPr>
          <p:cNvPr id="3" name="Content Placeholder 2"/>
          <p:cNvSpPr>
            <a:spLocks noGrp="1"/>
          </p:cNvSpPr>
          <p:nvPr>
            <p:ph idx="1"/>
          </p:nvPr>
        </p:nvSpPr>
        <p:spPr>
          <a:xfrm>
            <a:off x="243838" y="1361416"/>
            <a:ext cx="11704319" cy="1935915"/>
          </a:xfrm>
        </p:spPr>
        <p:txBody>
          <a:bodyPr/>
          <a:lstStyle>
            <a:lvl1pPr>
              <a:lnSpc>
                <a:spcPct val="114000"/>
              </a:lnSpc>
              <a:spcBef>
                <a:spcPts val="1600"/>
              </a:spcBef>
              <a:defRPr lang="en-US" sz="2133" b="0" kern="1200" cap="none" baseline="0" dirty="0">
                <a:solidFill>
                  <a:schemeClr val="accent1"/>
                </a:solidFill>
                <a:latin typeface="+mn-lt"/>
                <a:ea typeface="+mn-ea"/>
                <a:cs typeface="+mn-cs"/>
              </a:defRPr>
            </a:lvl1pPr>
            <a:lvl2pPr>
              <a:lnSpc>
                <a:spcPct val="114000"/>
              </a:lnSpc>
              <a:defRPr sz="1867"/>
            </a:lvl2pPr>
            <a:lvl3pPr>
              <a:lnSpc>
                <a:spcPct val="114000"/>
              </a:lnSpc>
              <a:defRPr sz="1600"/>
            </a:lvl3pPr>
            <a:lvl4pPr>
              <a:lnSpc>
                <a:spcPct val="114000"/>
              </a:lnSpc>
              <a:defRPr sz="1600"/>
            </a:lvl4pPr>
            <a:lvl5pPr>
              <a:lnSpc>
                <a:spcPct val="114000"/>
              </a:lnSpc>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10"/>
          </p:nvPr>
        </p:nvSpPr>
        <p:spPr>
          <a:xfrm>
            <a:off x="243838" y="803626"/>
            <a:ext cx="11704319" cy="397481"/>
          </a:xfrm>
        </p:spPr>
        <p:txBody>
          <a:bodyPr/>
          <a:lstStyle>
            <a:lvl1pPr marL="0" indent="0">
              <a:buNone/>
              <a:defRPr sz="2133" b="1">
                <a:solidFill>
                  <a:schemeClr val="accent2"/>
                </a:solidFill>
                <a:latin typeface="Arial" panose="020B0604020202020204" pitchFamily="34" charset="0"/>
              </a:defRPr>
            </a:lvl1pPr>
          </a:lstStyle>
          <a:p>
            <a:pPr lvl="0"/>
            <a:r>
              <a:rPr lang="en-US"/>
              <a:t>Click to edit Master text styles</a:t>
            </a:r>
          </a:p>
        </p:txBody>
      </p:sp>
      <p:sp>
        <p:nvSpPr>
          <p:cNvPr id="8" name="Text Placeholder 5">
            <a:extLst>
              <a:ext uri="{FF2B5EF4-FFF2-40B4-BE49-F238E27FC236}">
                <a16:creationId xmlns:a16="http://schemas.microsoft.com/office/drawing/2014/main" id="{BB98B7F7-EAD8-422D-9322-C68996E3E2C4}"/>
              </a:ext>
            </a:extLst>
          </p:cNvPr>
          <p:cNvSpPr>
            <a:spLocks noGrp="1"/>
          </p:cNvSpPr>
          <p:nvPr>
            <p:ph type="body" sz="quarter" idx="12"/>
          </p:nvPr>
        </p:nvSpPr>
        <p:spPr>
          <a:xfrm>
            <a:off x="243418" y="6119449"/>
            <a:ext cx="11705167" cy="235898"/>
          </a:xfrm>
        </p:spPr>
        <p:txBody>
          <a:bodyPr tIns="45720" bIns="45720" anchor="b"/>
          <a:lstStyle>
            <a:lvl1pPr marL="0" indent="0">
              <a:buNone/>
              <a:defRPr sz="933">
                <a:solidFill>
                  <a:schemeClr val="bg1">
                    <a:lumMod val="65000"/>
                  </a:schemeClr>
                </a:solidFill>
              </a:defRPr>
            </a:lvl1pPr>
            <a:lvl2pPr marL="230710" indent="0">
              <a:buNone/>
              <a:defRPr/>
            </a:lvl2pPr>
            <a:lvl3pPr marL="461422" indent="0">
              <a:buNone/>
              <a:defRPr/>
            </a:lvl3pPr>
            <a:lvl4pPr marL="681550" indent="0">
              <a:buNone/>
              <a:defRPr/>
            </a:lvl4pPr>
            <a:lvl5pPr marL="912260" indent="0">
              <a:buNone/>
              <a:defRPr/>
            </a:lvl5pPr>
          </a:lstStyle>
          <a:p>
            <a:pPr lvl="0"/>
            <a:r>
              <a:rPr lang="en-US"/>
              <a:t>Click to edit Master text styles</a:t>
            </a:r>
          </a:p>
        </p:txBody>
      </p:sp>
    </p:spTree>
    <p:extLst>
      <p:ext uri="{BB962C8B-B14F-4D97-AF65-F5344CB8AC3E}">
        <p14:creationId xmlns:p14="http://schemas.microsoft.com/office/powerpoint/2010/main" val="2109767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TO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DE967-D57B-9746-B655-3D0618D32B52}"/>
              </a:ext>
            </a:extLst>
          </p:cNvPr>
          <p:cNvSpPr>
            <a:spLocks noGrp="1"/>
          </p:cNvSpPr>
          <p:nvPr>
            <p:ph type="title" hasCustomPrompt="1"/>
          </p:nvPr>
        </p:nvSpPr>
        <p:spPr>
          <a:xfrm>
            <a:off x="0" y="330362"/>
            <a:ext cx="7211060" cy="664690"/>
          </a:xfrm>
          <a:solidFill>
            <a:schemeClr val="accent1"/>
          </a:solidFill>
        </p:spPr>
        <p:txBody>
          <a:bodyPr>
            <a:normAutofit/>
          </a:bodyPr>
          <a:lstStyle>
            <a:lvl1pPr algn="l">
              <a:defRPr sz="3200" b="0" i="0" spc="30" baseline="0">
                <a:solidFill>
                  <a:schemeClr val="bg1"/>
                </a:solidFill>
                <a:latin typeface="+mn-lt"/>
              </a:defRPr>
            </a:lvl1pPr>
          </a:lstStyle>
          <a:p>
            <a:r>
              <a:rPr lang="en-US"/>
              <a:t>      AGENDA/TOC</a:t>
            </a:r>
          </a:p>
        </p:txBody>
      </p:sp>
      <p:sp>
        <p:nvSpPr>
          <p:cNvPr id="4" name="Slide Number Placeholder 3">
            <a:extLst>
              <a:ext uri="{FF2B5EF4-FFF2-40B4-BE49-F238E27FC236}">
                <a16:creationId xmlns:a16="http://schemas.microsoft.com/office/drawing/2014/main" id="{4ABF8A26-B2C3-C145-9C36-3EBDA8E63E96}"/>
              </a:ext>
            </a:extLst>
          </p:cNvPr>
          <p:cNvSpPr>
            <a:spLocks noGrp="1"/>
          </p:cNvSpPr>
          <p:nvPr>
            <p:ph type="sldNum" sz="quarter" idx="11"/>
          </p:nvPr>
        </p:nvSpPr>
        <p:spPr/>
        <p:txBody>
          <a:bodyPr/>
          <a:lstStyle/>
          <a:p>
            <a:fld id="{B7AE8F5D-99F6-8A4F-89E5-C6E50EB24838}" type="slidenum">
              <a:rPr lang="en-US" smtClean="0"/>
              <a:pPr/>
              <a:t>‹#›</a:t>
            </a:fld>
            <a:endParaRPr lang="en-US"/>
          </a:p>
        </p:txBody>
      </p:sp>
      <p:sp>
        <p:nvSpPr>
          <p:cNvPr id="9" name="Text Placeholder 8">
            <a:extLst>
              <a:ext uri="{FF2B5EF4-FFF2-40B4-BE49-F238E27FC236}">
                <a16:creationId xmlns:a16="http://schemas.microsoft.com/office/drawing/2014/main" id="{6B271C31-26D3-6E48-93AA-E15843782DC4}"/>
              </a:ext>
            </a:extLst>
          </p:cNvPr>
          <p:cNvSpPr>
            <a:spLocks noGrp="1"/>
          </p:cNvSpPr>
          <p:nvPr>
            <p:ph type="body" sz="quarter" idx="12" hasCustomPrompt="1"/>
          </p:nvPr>
        </p:nvSpPr>
        <p:spPr>
          <a:xfrm>
            <a:off x="1096492" y="1562104"/>
            <a:ext cx="5688756" cy="4452616"/>
          </a:xfrm>
        </p:spPr>
        <p:txBody>
          <a:bodyPr/>
          <a:lstStyle>
            <a:lvl1pPr>
              <a:defRPr sz="2400"/>
            </a:lvl1pPr>
            <a:lvl2pPr marL="685800" indent="-228600">
              <a:buClr>
                <a:schemeClr val="accent2"/>
              </a:buClr>
              <a:buFont typeface="Courier New" panose="02070309020205020404" pitchFamily="49" charset="0"/>
              <a:buChar char="o"/>
              <a:defRPr sz="2000"/>
            </a:lvl2pPr>
            <a:lvl3pPr>
              <a:defRPr sz="1800"/>
            </a:lvl3pPr>
            <a:lvl4pPr>
              <a:defRPr sz="1600"/>
            </a:lvl4pPr>
            <a:lvl5pPr marL="2057400" indent="-228600">
              <a:buFont typeface="Courier New" panose="02070309020205020404" pitchFamily="49" charset="0"/>
              <a:buChar char="o"/>
              <a:defRPr sz="1400"/>
            </a:lvl5pPr>
          </a:lstStyle>
          <a:p>
            <a:pPr lvl="0"/>
            <a:r>
              <a:rPr lang="en-US"/>
              <a:t>Agenda Topic 1</a:t>
            </a:r>
          </a:p>
          <a:p>
            <a:pPr lvl="1"/>
            <a:r>
              <a:rPr lang="en-US"/>
              <a:t>Agenda Sub Topic – Second Level</a:t>
            </a:r>
          </a:p>
          <a:p>
            <a:pPr lvl="2"/>
            <a:r>
              <a:rPr lang="en-US"/>
              <a:t>Agenda Sub Topic – Third Level</a:t>
            </a:r>
          </a:p>
          <a:p>
            <a:pPr lvl="3"/>
            <a:r>
              <a:rPr lang="en-US"/>
              <a:t>Agenda </a:t>
            </a:r>
            <a:r>
              <a:rPr lang="en-US" err="1"/>
              <a:t>Suc</a:t>
            </a:r>
            <a:r>
              <a:rPr lang="en-US"/>
              <a:t> Topic – Forth Level</a:t>
            </a:r>
          </a:p>
          <a:p>
            <a:pPr lvl="4"/>
            <a:r>
              <a:rPr lang="en-US"/>
              <a:t>Agenda Sub Topic – Fifth Level</a:t>
            </a:r>
          </a:p>
        </p:txBody>
      </p:sp>
      <p:sp>
        <p:nvSpPr>
          <p:cNvPr id="10" name="Footer Placeholder 17">
            <a:extLst>
              <a:ext uri="{FF2B5EF4-FFF2-40B4-BE49-F238E27FC236}">
                <a16:creationId xmlns:a16="http://schemas.microsoft.com/office/drawing/2014/main" id="{9695E5D7-B0B4-304F-A62F-08758B4314D7}"/>
              </a:ext>
            </a:extLst>
          </p:cNvPr>
          <p:cNvSpPr>
            <a:spLocks noGrp="1"/>
          </p:cNvSpPr>
          <p:nvPr>
            <p:ph type="ftr" sz="quarter" idx="3"/>
          </p:nvPr>
        </p:nvSpPr>
        <p:spPr>
          <a:xfrm>
            <a:off x="8981037" y="6464777"/>
            <a:ext cx="2606061" cy="365125"/>
          </a:xfrm>
          <a:prstGeom prst="rect">
            <a:avLst/>
          </a:prstGeom>
        </p:spPr>
        <p:txBody>
          <a:bodyPr vert="horz" lIns="91440" tIns="45720" rIns="91440" bIns="45720" rtlCol="0" anchor="ctr"/>
          <a:lstStyle>
            <a:lvl1pPr algn="r">
              <a:defRPr sz="1000" b="0" i="0">
                <a:solidFill>
                  <a:schemeClr val="tx1">
                    <a:lumMod val="40000"/>
                    <a:lumOff val="60000"/>
                  </a:schemeClr>
                </a:solidFill>
                <a:latin typeface="+mn-lt"/>
              </a:defRPr>
            </a:lvl1pPr>
          </a:lstStyle>
          <a:p>
            <a:r>
              <a:rPr lang="en-US" sz="900"/>
              <a:t>CONFIDENTIAL</a:t>
            </a:r>
            <a:r>
              <a:rPr lang="en-US"/>
              <a:t> </a:t>
            </a:r>
            <a:r>
              <a:rPr lang="en-US">
                <a:cs typeface="Arial" panose="020B0604020202020204" pitchFamily="34" charset="0"/>
              </a:rPr>
              <a:t>©</a:t>
            </a:r>
            <a:r>
              <a:rPr lang="en-US" sz="1050"/>
              <a:t> </a:t>
            </a:r>
            <a:r>
              <a:rPr lang="en-US" sz="900"/>
              <a:t>2023 INDIGO AG</a:t>
            </a:r>
          </a:p>
        </p:txBody>
      </p:sp>
      <p:grpSp>
        <p:nvGrpSpPr>
          <p:cNvPr id="15" name="Group 14">
            <a:extLst>
              <a:ext uri="{FF2B5EF4-FFF2-40B4-BE49-F238E27FC236}">
                <a16:creationId xmlns:a16="http://schemas.microsoft.com/office/drawing/2014/main" id="{100B94C5-A40F-6D87-5172-BDEF454CE3E6}"/>
              </a:ext>
            </a:extLst>
          </p:cNvPr>
          <p:cNvGrpSpPr/>
          <p:nvPr userDrawn="1"/>
        </p:nvGrpSpPr>
        <p:grpSpPr>
          <a:xfrm>
            <a:off x="0" y="1140611"/>
            <a:ext cx="12192000" cy="196092"/>
            <a:chOff x="0" y="1903347"/>
            <a:chExt cx="12192000" cy="196092"/>
          </a:xfrm>
        </p:grpSpPr>
        <p:sp>
          <p:nvSpPr>
            <p:cNvPr id="8" name="Triangle 7">
              <a:extLst>
                <a:ext uri="{FF2B5EF4-FFF2-40B4-BE49-F238E27FC236}">
                  <a16:creationId xmlns:a16="http://schemas.microsoft.com/office/drawing/2014/main" id="{E0707B05-BCBC-09D2-F910-488B5E1182A2}"/>
                </a:ext>
              </a:extLst>
            </p:cNvPr>
            <p:cNvSpPr/>
            <p:nvPr userDrawn="1"/>
          </p:nvSpPr>
          <p:spPr>
            <a:xfrm rot="10800000">
              <a:off x="1102843" y="1951134"/>
              <a:ext cx="207099" cy="148305"/>
            </a:xfrm>
            <a:prstGeom prst="triangle">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85DEB34-A7CE-E06D-6D4D-796E3C510351}"/>
                </a:ext>
              </a:extLst>
            </p:cNvPr>
            <p:cNvSpPr/>
            <p:nvPr userDrawn="1"/>
          </p:nvSpPr>
          <p:spPr>
            <a:xfrm>
              <a:off x="0" y="1903347"/>
              <a:ext cx="12192000" cy="70330"/>
            </a:xfrm>
            <a:prstGeom prst="rect">
              <a:avLst/>
            </a:prstGeom>
            <a:solidFill>
              <a:schemeClr val="tx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picture containing sky, grass, outdoor, plant&#10;&#10;Description automatically generated">
            <a:extLst>
              <a:ext uri="{FF2B5EF4-FFF2-40B4-BE49-F238E27FC236}">
                <a16:creationId xmlns:a16="http://schemas.microsoft.com/office/drawing/2014/main" id="{4F66F8D4-8E8A-2538-20CF-64CA77C58948}"/>
              </a:ext>
            </a:extLst>
          </p:cNvPr>
          <p:cNvPicPr>
            <a:picLocks noChangeAspect="1"/>
          </p:cNvPicPr>
          <p:nvPr userDrawn="1"/>
        </p:nvPicPr>
        <p:blipFill rotWithShape="1">
          <a:blip r:embed="rId2"/>
          <a:srcRect l="10840" t="1265" r="41728" b="7704"/>
          <a:stretch/>
        </p:blipFill>
        <p:spPr>
          <a:xfrm>
            <a:off x="7136056" y="-463928"/>
            <a:ext cx="5367274" cy="6867212"/>
          </a:xfrm>
          <a:prstGeom prst="rect">
            <a:avLst/>
          </a:prstGeom>
        </p:spPr>
      </p:pic>
    </p:spTree>
    <p:extLst>
      <p:ext uri="{BB962C8B-B14F-4D97-AF65-F5344CB8AC3E}">
        <p14:creationId xmlns:p14="http://schemas.microsoft.com/office/powerpoint/2010/main" val="16387703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er and Tex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883217-F9DB-724A-8F90-91518473CD9F}"/>
              </a:ext>
            </a:extLst>
          </p:cNvPr>
          <p:cNvSpPr>
            <a:spLocks noGrp="1"/>
          </p:cNvSpPr>
          <p:nvPr>
            <p:ph type="sldNum" sz="quarter" idx="11"/>
          </p:nvPr>
        </p:nvSpPr>
        <p:spPr/>
        <p:txBody>
          <a:bodyPr/>
          <a:lstStyle/>
          <a:p>
            <a:fld id="{B7AE8F5D-99F6-8A4F-89E5-C6E50EB24838}" type="slidenum">
              <a:rPr lang="en-US" smtClean="0"/>
              <a:pPr/>
              <a:t>‹#›</a:t>
            </a:fld>
            <a:endParaRPr lang="en-US"/>
          </a:p>
        </p:txBody>
      </p:sp>
      <p:sp>
        <p:nvSpPr>
          <p:cNvPr id="5" name="Title 1">
            <a:extLst>
              <a:ext uri="{FF2B5EF4-FFF2-40B4-BE49-F238E27FC236}">
                <a16:creationId xmlns:a16="http://schemas.microsoft.com/office/drawing/2014/main" id="{24DD5810-A647-4144-BDC9-C72FDE7A22E6}"/>
              </a:ext>
            </a:extLst>
          </p:cNvPr>
          <p:cNvSpPr>
            <a:spLocks noGrp="1"/>
          </p:cNvSpPr>
          <p:nvPr>
            <p:ph type="title"/>
          </p:nvPr>
        </p:nvSpPr>
        <p:spPr>
          <a:xfrm>
            <a:off x="0" y="114305"/>
            <a:ext cx="12192000" cy="1010298"/>
          </a:xfrm>
        </p:spPr>
        <p:txBody>
          <a:bodyPr>
            <a:normAutofit/>
          </a:bodyPr>
          <a:lstStyle>
            <a:lvl1pPr algn="ctr">
              <a:lnSpc>
                <a:spcPct val="100000"/>
              </a:lnSpc>
              <a:defRPr sz="3200">
                <a:solidFill>
                  <a:schemeClr val="accent1"/>
                </a:solidFill>
              </a:defRPr>
            </a:lvl1pPr>
          </a:lstStyle>
          <a:p>
            <a:endParaRPr lang="en-US"/>
          </a:p>
        </p:txBody>
      </p:sp>
      <p:sp>
        <p:nvSpPr>
          <p:cNvPr id="12" name="Text Placeholder 22">
            <a:extLst>
              <a:ext uri="{FF2B5EF4-FFF2-40B4-BE49-F238E27FC236}">
                <a16:creationId xmlns:a16="http://schemas.microsoft.com/office/drawing/2014/main" id="{EAB45CC2-493C-E745-B671-6F3B458A5C46}"/>
              </a:ext>
            </a:extLst>
          </p:cNvPr>
          <p:cNvSpPr>
            <a:spLocks noGrp="1"/>
          </p:cNvSpPr>
          <p:nvPr>
            <p:ph type="body" sz="quarter" idx="12" hasCustomPrompt="1"/>
          </p:nvPr>
        </p:nvSpPr>
        <p:spPr>
          <a:xfrm>
            <a:off x="1206393" y="2333296"/>
            <a:ext cx="9775439" cy="3786949"/>
          </a:xfrm>
        </p:spPr>
        <p:txBody>
          <a:bodyPr anchor="t">
            <a:noAutofit/>
          </a:bodyPr>
          <a:lstStyle>
            <a:lvl1pPr marL="0" marR="0" indent="0" algn="l" defTabSz="914400" rtl="0" eaLnBrk="1" fontAlgn="auto" latinLnBrk="0" hangingPunct="1">
              <a:lnSpc>
                <a:spcPct val="100000"/>
              </a:lnSpc>
              <a:spcBef>
                <a:spcPts val="1000"/>
              </a:spcBef>
              <a:spcAft>
                <a:spcPts val="0"/>
              </a:spcAft>
              <a:buClr>
                <a:schemeClr val="accent3"/>
              </a:buClr>
              <a:buSzTx/>
              <a:buFont typeface="Wingdings" pitchFamily="2" charset="2"/>
              <a:buNone/>
              <a:tabLst/>
              <a:defRPr lang="en-US" sz="1600" b="0" i="0" smtClean="0">
                <a:effectLst/>
              </a:defRPr>
            </a:lvl1pPr>
            <a:lvl2pPr marL="457200" indent="0">
              <a:buNone/>
              <a:defRPr/>
            </a:lvl2pPr>
            <a:lvl3pPr marL="914400" indent="0">
              <a:buNone/>
              <a:defRPr/>
            </a:lvl3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a:t>
            </a:r>
          </a:p>
        </p:txBody>
      </p:sp>
      <p:sp>
        <p:nvSpPr>
          <p:cNvPr id="15" name="Text Placeholder 14">
            <a:extLst>
              <a:ext uri="{FF2B5EF4-FFF2-40B4-BE49-F238E27FC236}">
                <a16:creationId xmlns:a16="http://schemas.microsoft.com/office/drawing/2014/main" id="{E5693388-9D0B-2241-80CA-D55654E00A4F}"/>
              </a:ext>
            </a:extLst>
          </p:cNvPr>
          <p:cNvSpPr>
            <a:spLocks noGrp="1"/>
          </p:cNvSpPr>
          <p:nvPr>
            <p:ph type="body" sz="quarter" idx="15" hasCustomPrompt="1"/>
          </p:nvPr>
        </p:nvSpPr>
        <p:spPr>
          <a:xfrm>
            <a:off x="0" y="1725613"/>
            <a:ext cx="12192000" cy="458787"/>
          </a:xfrm>
        </p:spPr>
        <p:txBody>
          <a:bodyPr>
            <a:normAutofit/>
          </a:bodyPr>
          <a:lstStyle>
            <a:lvl1pPr marL="0" indent="0" algn="ctr">
              <a:buNone/>
              <a:defRPr sz="2400" b="0" i="0">
                <a:solidFill>
                  <a:schemeClr val="accent3"/>
                </a:solidFill>
                <a:latin typeface="+mn-lt"/>
              </a:defRPr>
            </a:lvl1pPr>
          </a:lstStyle>
          <a:p>
            <a:pPr lvl="0"/>
            <a:r>
              <a:rPr lang="en-US"/>
              <a:t>Insert Sub Headline Text Here</a:t>
            </a:r>
          </a:p>
        </p:txBody>
      </p:sp>
      <p:cxnSp>
        <p:nvCxnSpPr>
          <p:cNvPr id="18" name="Straight Connector 17">
            <a:extLst>
              <a:ext uri="{FF2B5EF4-FFF2-40B4-BE49-F238E27FC236}">
                <a16:creationId xmlns:a16="http://schemas.microsoft.com/office/drawing/2014/main" id="{A8BFE990-EC56-4B4A-BDB1-18345D83A6EB}"/>
              </a:ext>
            </a:extLst>
          </p:cNvPr>
          <p:cNvCxnSpPr>
            <a:cxnSpLocks/>
          </p:cNvCxnSpPr>
          <p:nvPr userDrawn="1"/>
        </p:nvCxnSpPr>
        <p:spPr>
          <a:xfrm>
            <a:off x="1206393" y="2184400"/>
            <a:ext cx="9775439" cy="0"/>
          </a:xfrm>
          <a:prstGeom prst="line">
            <a:avLst/>
          </a:prstGeom>
          <a:ln>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6" name="Footer Placeholder 17">
            <a:extLst>
              <a:ext uri="{FF2B5EF4-FFF2-40B4-BE49-F238E27FC236}">
                <a16:creationId xmlns:a16="http://schemas.microsoft.com/office/drawing/2014/main" id="{34B1B989-7331-7842-8FD2-C1B7FE92A4FE}"/>
              </a:ext>
            </a:extLst>
          </p:cNvPr>
          <p:cNvSpPr>
            <a:spLocks noGrp="1"/>
          </p:cNvSpPr>
          <p:nvPr>
            <p:ph type="ftr" sz="quarter" idx="3"/>
          </p:nvPr>
        </p:nvSpPr>
        <p:spPr>
          <a:xfrm>
            <a:off x="8981037" y="6464777"/>
            <a:ext cx="2606061" cy="365125"/>
          </a:xfrm>
          <a:prstGeom prst="rect">
            <a:avLst/>
          </a:prstGeom>
        </p:spPr>
        <p:txBody>
          <a:bodyPr vert="horz" lIns="91440" tIns="45720" rIns="91440" bIns="45720" rtlCol="0" anchor="ctr"/>
          <a:lstStyle>
            <a:lvl1pPr algn="r">
              <a:defRPr sz="1000" b="0" i="0">
                <a:solidFill>
                  <a:schemeClr val="tx1">
                    <a:lumMod val="40000"/>
                    <a:lumOff val="60000"/>
                  </a:schemeClr>
                </a:solidFill>
                <a:latin typeface="+mn-lt"/>
              </a:defRPr>
            </a:lvl1pPr>
          </a:lstStyle>
          <a:p>
            <a:r>
              <a:rPr lang="en-US" sz="900"/>
              <a:t>CONFIDENTIAL</a:t>
            </a:r>
            <a:r>
              <a:rPr lang="en-US"/>
              <a:t> </a:t>
            </a:r>
            <a:r>
              <a:rPr lang="en-US">
                <a:cs typeface="Arial" panose="020B0604020202020204" pitchFamily="34" charset="0"/>
              </a:rPr>
              <a:t>©</a:t>
            </a:r>
            <a:r>
              <a:rPr lang="en-US" sz="1050"/>
              <a:t> </a:t>
            </a:r>
            <a:r>
              <a:rPr lang="en-US" sz="900"/>
              <a:t>2023 INDIGO AG</a:t>
            </a:r>
          </a:p>
        </p:txBody>
      </p:sp>
    </p:spTree>
    <p:extLst>
      <p:ext uri="{BB962C8B-B14F-4D97-AF65-F5344CB8AC3E}">
        <p14:creationId xmlns:p14="http://schemas.microsoft.com/office/powerpoint/2010/main" val="3576160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 with Picture/Ic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45EF7-1A15-B14E-8F22-823DDE8EE4CE}"/>
              </a:ext>
            </a:extLst>
          </p:cNvPr>
          <p:cNvSpPr>
            <a:spLocks noGrp="1"/>
          </p:cNvSpPr>
          <p:nvPr>
            <p:ph type="title" hasCustomPrompt="1"/>
          </p:nvPr>
        </p:nvSpPr>
        <p:spPr>
          <a:xfrm>
            <a:off x="0" y="114305"/>
            <a:ext cx="12192000" cy="1010298"/>
          </a:xfrm>
        </p:spPr>
        <p:txBody>
          <a:bodyPr>
            <a:normAutofit/>
          </a:bodyPr>
          <a:lstStyle>
            <a:lvl1pPr algn="ctr">
              <a:lnSpc>
                <a:spcPct val="100000"/>
              </a:lnSpc>
              <a:defRPr sz="3200">
                <a:solidFill>
                  <a:schemeClr val="accent1"/>
                </a:solidFill>
              </a:defRPr>
            </a:lvl1pPr>
          </a:lstStyle>
          <a:p>
            <a:r>
              <a:rPr lang="en-US"/>
              <a:t>Insert Headline Text Here</a:t>
            </a:r>
          </a:p>
        </p:txBody>
      </p:sp>
      <p:sp>
        <p:nvSpPr>
          <p:cNvPr id="4" name="Slide Number Placeholder 3">
            <a:extLst>
              <a:ext uri="{FF2B5EF4-FFF2-40B4-BE49-F238E27FC236}">
                <a16:creationId xmlns:a16="http://schemas.microsoft.com/office/drawing/2014/main" id="{FB285D13-95EA-C544-AE03-17F5F0F5905E}"/>
              </a:ext>
            </a:extLst>
          </p:cNvPr>
          <p:cNvSpPr>
            <a:spLocks noGrp="1"/>
          </p:cNvSpPr>
          <p:nvPr>
            <p:ph type="sldNum" sz="quarter" idx="11"/>
          </p:nvPr>
        </p:nvSpPr>
        <p:spPr/>
        <p:txBody>
          <a:bodyPr/>
          <a:lstStyle/>
          <a:p>
            <a:fld id="{B7AE8F5D-99F6-8A4F-89E5-C6E50EB24838}" type="slidenum">
              <a:rPr lang="en-US" smtClean="0"/>
              <a:pPr/>
              <a:t>‹#›</a:t>
            </a:fld>
            <a:endParaRPr lang="en-US"/>
          </a:p>
        </p:txBody>
      </p:sp>
      <p:sp>
        <p:nvSpPr>
          <p:cNvPr id="23" name="Text Placeholder 22">
            <a:extLst>
              <a:ext uri="{FF2B5EF4-FFF2-40B4-BE49-F238E27FC236}">
                <a16:creationId xmlns:a16="http://schemas.microsoft.com/office/drawing/2014/main" id="{84A54C89-BD78-6E4E-9DC4-923F52919BA0}"/>
              </a:ext>
            </a:extLst>
          </p:cNvPr>
          <p:cNvSpPr>
            <a:spLocks noGrp="1"/>
          </p:cNvSpPr>
          <p:nvPr>
            <p:ph type="body" sz="quarter" idx="12" hasCustomPrompt="1"/>
          </p:nvPr>
        </p:nvSpPr>
        <p:spPr>
          <a:xfrm>
            <a:off x="354702" y="2184400"/>
            <a:ext cx="5518525" cy="3935846"/>
          </a:xfrm>
        </p:spPr>
        <p:txBody>
          <a:bodyPr anchor="t">
            <a:noAutofit/>
          </a:bodyPr>
          <a:lstStyle>
            <a:lvl1pPr marL="0" marR="0" indent="0" algn="l" defTabSz="914400" rtl="0" eaLnBrk="1" fontAlgn="auto" latinLnBrk="0" hangingPunct="1">
              <a:lnSpc>
                <a:spcPct val="100000"/>
              </a:lnSpc>
              <a:spcBef>
                <a:spcPts val="1000"/>
              </a:spcBef>
              <a:spcAft>
                <a:spcPts val="0"/>
              </a:spcAft>
              <a:buClr>
                <a:schemeClr val="accent3"/>
              </a:buClr>
              <a:buSzTx/>
              <a:buFont typeface="Wingdings" pitchFamily="2" charset="2"/>
              <a:buNone/>
              <a:tabLst/>
              <a:defRPr lang="en-US" sz="1600" b="0" i="0" smtClean="0">
                <a:effectLst/>
              </a:defRPr>
            </a:lvl1pPr>
            <a:lvl2pPr marL="457200" indent="0">
              <a:buNone/>
              <a:defRPr/>
            </a:lvl2pPr>
            <a:lvl3pPr marL="914400" indent="0">
              <a:buNone/>
              <a:defRPr/>
            </a:lvl3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sunt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29" name="Picture Placeholder 28">
            <a:extLst>
              <a:ext uri="{FF2B5EF4-FFF2-40B4-BE49-F238E27FC236}">
                <a16:creationId xmlns:a16="http://schemas.microsoft.com/office/drawing/2014/main" id="{BEB414C3-4E9A-3243-9E6F-040F3EC7D4F9}"/>
              </a:ext>
            </a:extLst>
          </p:cNvPr>
          <p:cNvSpPr>
            <a:spLocks noGrp="1"/>
          </p:cNvSpPr>
          <p:nvPr>
            <p:ph type="pic" sz="quarter" idx="13"/>
          </p:nvPr>
        </p:nvSpPr>
        <p:spPr>
          <a:xfrm>
            <a:off x="6156630" y="1725612"/>
            <a:ext cx="5642948" cy="4394633"/>
          </a:xfrm>
          <a:solidFill>
            <a:schemeClr val="bg1">
              <a:lumMod val="95000"/>
            </a:schemeClr>
          </a:solidFill>
        </p:spPr>
        <p:txBody>
          <a:bodyPr anchor="ctr"/>
          <a:lstStyle>
            <a:lvl1pPr marL="0" indent="0" algn="ctr">
              <a:buFontTx/>
              <a:buNone/>
              <a:defRPr/>
            </a:lvl1pPr>
          </a:lstStyle>
          <a:p>
            <a:endParaRPr lang="en-US"/>
          </a:p>
        </p:txBody>
      </p:sp>
      <p:sp>
        <p:nvSpPr>
          <p:cNvPr id="32" name="Text Placeholder 31">
            <a:extLst>
              <a:ext uri="{FF2B5EF4-FFF2-40B4-BE49-F238E27FC236}">
                <a16:creationId xmlns:a16="http://schemas.microsoft.com/office/drawing/2014/main" id="{357E12EA-AA3C-9D49-82CD-394D2B1A095A}"/>
              </a:ext>
            </a:extLst>
          </p:cNvPr>
          <p:cNvSpPr>
            <a:spLocks noGrp="1"/>
          </p:cNvSpPr>
          <p:nvPr>
            <p:ph type="body" sz="quarter" idx="14" hasCustomPrompt="1"/>
          </p:nvPr>
        </p:nvSpPr>
        <p:spPr>
          <a:xfrm>
            <a:off x="354703" y="1725613"/>
            <a:ext cx="5518516" cy="458787"/>
          </a:xfrm>
        </p:spPr>
        <p:txBody>
          <a:bodyPr anchor="ctr">
            <a:normAutofit/>
          </a:bodyPr>
          <a:lstStyle>
            <a:lvl1pPr marL="0" marR="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lang="en-US" sz="2400" b="0" i="0">
                <a:solidFill>
                  <a:schemeClr val="accent3"/>
                </a:solidFill>
                <a:effectLst/>
                <a:latin typeface="+mn-lt"/>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a:pPr>
            <a:r>
              <a:rPr lang="en-US"/>
              <a:t>Insert Headline Text Here</a:t>
            </a:r>
          </a:p>
        </p:txBody>
      </p:sp>
      <p:sp>
        <p:nvSpPr>
          <p:cNvPr id="14" name="Footer Placeholder 17">
            <a:extLst>
              <a:ext uri="{FF2B5EF4-FFF2-40B4-BE49-F238E27FC236}">
                <a16:creationId xmlns:a16="http://schemas.microsoft.com/office/drawing/2014/main" id="{40AAA736-9AB7-CE4A-838B-7906B0FAE502}"/>
              </a:ext>
            </a:extLst>
          </p:cNvPr>
          <p:cNvSpPr>
            <a:spLocks noGrp="1"/>
          </p:cNvSpPr>
          <p:nvPr>
            <p:ph type="ftr" sz="quarter" idx="3"/>
          </p:nvPr>
        </p:nvSpPr>
        <p:spPr>
          <a:xfrm>
            <a:off x="8981037" y="6464777"/>
            <a:ext cx="2606061" cy="365125"/>
          </a:xfrm>
          <a:prstGeom prst="rect">
            <a:avLst/>
          </a:prstGeom>
        </p:spPr>
        <p:txBody>
          <a:bodyPr vert="horz" lIns="91440" tIns="45720" rIns="91440" bIns="45720" rtlCol="0" anchor="ctr"/>
          <a:lstStyle>
            <a:lvl1pPr algn="r">
              <a:defRPr sz="1000" b="0" i="0">
                <a:solidFill>
                  <a:schemeClr val="tx1">
                    <a:lumMod val="40000"/>
                    <a:lumOff val="60000"/>
                  </a:schemeClr>
                </a:solidFill>
                <a:latin typeface="+mn-lt"/>
              </a:defRPr>
            </a:lvl1pPr>
          </a:lstStyle>
          <a:p>
            <a:r>
              <a:rPr lang="en-US" sz="900"/>
              <a:t>CONFIDENTIAL</a:t>
            </a:r>
            <a:r>
              <a:rPr lang="en-US"/>
              <a:t> </a:t>
            </a:r>
            <a:r>
              <a:rPr lang="en-US">
                <a:cs typeface="Arial" panose="020B0604020202020204" pitchFamily="34" charset="0"/>
              </a:rPr>
              <a:t>©</a:t>
            </a:r>
            <a:r>
              <a:rPr lang="en-US" sz="1050"/>
              <a:t> </a:t>
            </a:r>
            <a:r>
              <a:rPr lang="en-US" sz="900"/>
              <a:t>2023 INDIGO AG</a:t>
            </a:r>
          </a:p>
        </p:txBody>
      </p:sp>
    </p:spTree>
    <p:extLst>
      <p:ext uri="{BB962C8B-B14F-4D97-AF65-F5344CB8AC3E}">
        <p14:creationId xmlns:p14="http://schemas.microsoft.com/office/powerpoint/2010/main" val="811475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Picture/Icons">
    <p:spTree>
      <p:nvGrpSpPr>
        <p:cNvPr id="1" name=""/>
        <p:cNvGrpSpPr/>
        <p:nvPr/>
      </p:nvGrpSpPr>
      <p:grpSpPr>
        <a:xfrm>
          <a:off x="0" y="0"/>
          <a:ext cx="0" cy="0"/>
          <a:chOff x="0" y="0"/>
          <a:chExt cx="0" cy="0"/>
        </a:xfrm>
      </p:grpSpPr>
      <p:sp>
        <p:nvSpPr>
          <p:cNvPr id="19" name="Picture Placeholder 28">
            <a:extLst>
              <a:ext uri="{FF2B5EF4-FFF2-40B4-BE49-F238E27FC236}">
                <a16:creationId xmlns:a16="http://schemas.microsoft.com/office/drawing/2014/main" id="{E6D7D22B-40A9-FC4D-9120-C19C6776ED52}"/>
              </a:ext>
            </a:extLst>
          </p:cNvPr>
          <p:cNvSpPr>
            <a:spLocks noGrp="1"/>
          </p:cNvSpPr>
          <p:nvPr>
            <p:ph type="pic" sz="quarter" idx="15"/>
          </p:nvPr>
        </p:nvSpPr>
        <p:spPr>
          <a:xfrm>
            <a:off x="355185" y="2184399"/>
            <a:ext cx="5518034" cy="3935846"/>
          </a:xfrm>
          <a:solidFill>
            <a:schemeClr val="bg1">
              <a:lumMod val="95000"/>
            </a:schemeClr>
          </a:solidFill>
        </p:spPr>
        <p:txBody>
          <a:bodyPr anchor="ctr"/>
          <a:lstStyle>
            <a:lvl1pPr marL="0" indent="0" algn="ctr">
              <a:buFontTx/>
              <a:buNone/>
              <a:defRPr/>
            </a:lvl1pPr>
          </a:lstStyle>
          <a:p>
            <a:endParaRPr lang="en-US"/>
          </a:p>
        </p:txBody>
      </p:sp>
      <p:sp>
        <p:nvSpPr>
          <p:cNvPr id="4" name="Slide Number Placeholder 3">
            <a:extLst>
              <a:ext uri="{FF2B5EF4-FFF2-40B4-BE49-F238E27FC236}">
                <a16:creationId xmlns:a16="http://schemas.microsoft.com/office/drawing/2014/main" id="{A9F287BF-9F45-1443-82D2-8225B1F9706E}"/>
              </a:ext>
            </a:extLst>
          </p:cNvPr>
          <p:cNvSpPr>
            <a:spLocks noGrp="1"/>
          </p:cNvSpPr>
          <p:nvPr>
            <p:ph type="sldNum" sz="quarter" idx="11"/>
          </p:nvPr>
        </p:nvSpPr>
        <p:spPr/>
        <p:txBody>
          <a:bodyPr/>
          <a:lstStyle/>
          <a:p>
            <a:fld id="{B7AE8F5D-99F6-8A4F-89E5-C6E50EB24838}" type="slidenum">
              <a:rPr lang="en-US" smtClean="0"/>
              <a:pPr/>
              <a:t>‹#›</a:t>
            </a:fld>
            <a:endParaRPr lang="en-US"/>
          </a:p>
        </p:txBody>
      </p:sp>
      <p:sp>
        <p:nvSpPr>
          <p:cNvPr id="9" name="Title 1">
            <a:extLst>
              <a:ext uri="{FF2B5EF4-FFF2-40B4-BE49-F238E27FC236}">
                <a16:creationId xmlns:a16="http://schemas.microsoft.com/office/drawing/2014/main" id="{CE186575-CAA7-FF4F-9CA3-3D117ED4ACBE}"/>
              </a:ext>
            </a:extLst>
          </p:cNvPr>
          <p:cNvSpPr>
            <a:spLocks noGrp="1"/>
          </p:cNvSpPr>
          <p:nvPr>
            <p:ph type="title" hasCustomPrompt="1"/>
          </p:nvPr>
        </p:nvSpPr>
        <p:spPr>
          <a:xfrm>
            <a:off x="0" y="114305"/>
            <a:ext cx="12192000" cy="1010298"/>
          </a:xfrm>
        </p:spPr>
        <p:txBody>
          <a:bodyPr>
            <a:normAutofit/>
          </a:bodyPr>
          <a:lstStyle>
            <a:lvl1pPr algn="ctr">
              <a:lnSpc>
                <a:spcPct val="100000"/>
              </a:lnSpc>
              <a:defRPr sz="3200">
                <a:solidFill>
                  <a:schemeClr val="accent1"/>
                </a:solidFill>
              </a:defRPr>
            </a:lvl1pPr>
          </a:lstStyle>
          <a:p>
            <a:r>
              <a:rPr lang="en-US"/>
              <a:t>Insert Headline Text Here</a:t>
            </a:r>
          </a:p>
        </p:txBody>
      </p:sp>
      <p:sp>
        <p:nvSpPr>
          <p:cNvPr id="16" name="Picture Placeholder 28">
            <a:extLst>
              <a:ext uri="{FF2B5EF4-FFF2-40B4-BE49-F238E27FC236}">
                <a16:creationId xmlns:a16="http://schemas.microsoft.com/office/drawing/2014/main" id="{880FE1AF-B998-8548-9983-A42184872F07}"/>
              </a:ext>
            </a:extLst>
          </p:cNvPr>
          <p:cNvSpPr>
            <a:spLocks noGrp="1"/>
          </p:cNvSpPr>
          <p:nvPr>
            <p:ph type="pic" sz="quarter" idx="13"/>
          </p:nvPr>
        </p:nvSpPr>
        <p:spPr>
          <a:xfrm>
            <a:off x="6156630" y="2184399"/>
            <a:ext cx="5642948" cy="3935846"/>
          </a:xfrm>
          <a:solidFill>
            <a:schemeClr val="bg1">
              <a:lumMod val="95000"/>
            </a:schemeClr>
          </a:solidFill>
        </p:spPr>
        <p:txBody>
          <a:bodyPr anchor="ctr"/>
          <a:lstStyle>
            <a:lvl1pPr marL="0" indent="0" algn="ctr">
              <a:buFontTx/>
              <a:buNone/>
              <a:defRPr/>
            </a:lvl1pPr>
          </a:lstStyle>
          <a:p>
            <a:endParaRPr lang="en-US"/>
          </a:p>
        </p:txBody>
      </p:sp>
      <p:sp>
        <p:nvSpPr>
          <p:cNvPr id="18" name="Text Placeholder 31">
            <a:extLst>
              <a:ext uri="{FF2B5EF4-FFF2-40B4-BE49-F238E27FC236}">
                <a16:creationId xmlns:a16="http://schemas.microsoft.com/office/drawing/2014/main" id="{5912BB1D-7F1E-C84E-9985-3BCBBD361E73}"/>
              </a:ext>
            </a:extLst>
          </p:cNvPr>
          <p:cNvSpPr>
            <a:spLocks noGrp="1"/>
          </p:cNvSpPr>
          <p:nvPr>
            <p:ph type="body" sz="quarter" idx="14" hasCustomPrompt="1"/>
          </p:nvPr>
        </p:nvSpPr>
        <p:spPr>
          <a:xfrm>
            <a:off x="354703" y="1725613"/>
            <a:ext cx="5518516" cy="458787"/>
          </a:xfrm>
        </p:spPr>
        <p:txBody>
          <a:bodyPr anchor="ctr">
            <a:normAutofit/>
          </a:bodyPr>
          <a:lstStyle>
            <a:lvl1pPr marL="0" marR="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lang="en-US" sz="2400" b="0" i="0">
                <a:solidFill>
                  <a:schemeClr val="accent3"/>
                </a:solidFill>
                <a:effectLst/>
                <a:latin typeface="+mn-lt"/>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a:pPr>
            <a:r>
              <a:rPr lang="en-US"/>
              <a:t>Insert Headline Text Here</a:t>
            </a:r>
          </a:p>
        </p:txBody>
      </p:sp>
      <p:sp>
        <p:nvSpPr>
          <p:cNvPr id="20" name="Text Placeholder 31">
            <a:extLst>
              <a:ext uri="{FF2B5EF4-FFF2-40B4-BE49-F238E27FC236}">
                <a16:creationId xmlns:a16="http://schemas.microsoft.com/office/drawing/2014/main" id="{60E60E9A-D4C0-CA4F-B5F4-EB24CE4F2179}"/>
              </a:ext>
            </a:extLst>
          </p:cNvPr>
          <p:cNvSpPr>
            <a:spLocks noGrp="1"/>
          </p:cNvSpPr>
          <p:nvPr>
            <p:ph type="body" sz="quarter" idx="16" hasCustomPrompt="1"/>
          </p:nvPr>
        </p:nvSpPr>
        <p:spPr>
          <a:xfrm>
            <a:off x="6156147" y="1725613"/>
            <a:ext cx="5680667" cy="458787"/>
          </a:xfrm>
        </p:spPr>
        <p:txBody>
          <a:bodyPr anchor="ctr">
            <a:normAutofit/>
          </a:bodyPr>
          <a:lstStyle>
            <a:lvl1pPr marL="0" marR="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lang="en-US" sz="2400" b="0" i="0">
                <a:solidFill>
                  <a:schemeClr val="accent3"/>
                </a:solidFill>
                <a:effectLst/>
                <a:latin typeface="+mn-lt"/>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a:pPr>
            <a:r>
              <a:rPr lang="en-US"/>
              <a:t>Insert Headline Text Here</a:t>
            </a:r>
          </a:p>
        </p:txBody>
      </p:sp>
      <p:sp>
        <p:nvSpPr>
          <p:cNvPr id="17" name="Footer Placeholder 17">
            <a:extLst>
              <a:ext uri="{FF2B5EF4-FFF2-40B4-BE49-F238E27FC236}">
                <a16:creationId xmlns:a16="http://schemas.microsoft.com/office/drawing/2014/main" id="{363C14E0-21F5-2045-9B8B-AA04CCD26C36}"/>
              </a:ext>
            </a:extLst>
          </p:cNvPr>
          <p:cNvSpPr>
            <a:spLocks noGrp="1"/>
          </p:cNvSpPr>
          <p:nvPr>
            <p:ph type="ftr" sz="quarter" idx="3"/>
          </p:nvPr>
        </p:nvSpPr>
        <p:spPr>
          <a:xfrm>
            <a:off x="8981037" y="6464777"/>
            <a:ext cx="2606061" cy="365125"/>
          </a:xfrm>
          <a:prstGeom prst="rect">
            <a:avLst/>
          </a:prstGeom>
        </p:spPr>
        <p:txBody>
          <a:bodyPr vert="horz" lIns="91440" tIns="45720" rIns="91440" bIns="45720" rtlCol="0" anchor="ctr"/>
          <a:lstStyle>
            <a:lvl1pPr algn="r">
              <a:defRPr sz="1000" b="0" i="0">
                <a:solidFill>
                  <a:schemeClr val="tx1">
                    <a:lumMod val="40000"/>
                    <a:lumOff val="60000"/>
                  </a:schemeClr>
                </a:solidFill>
                <a:latin typeface="+mn-lt"/>
              </a:defRPr>
            </a:lvl1pPr>
          </a:lstStyle>
          <a:p>
            <a:r>
              <a:rPr lang="en-US" sz="900"/>
              <a:t>CONFIDENTIAL</a:t>
            </a:r>
            <a:r>
              <a:rPr lang="en-US"/>
              <a:t> </a:t>
            </a:r>
            <a:r>
              <a:rPr lang="en-US">
                <a:cs typeface="Arial" panose="020B0604020202020204" pitchFamily="34" charset="0"/>
              </a:rPr>
              <a:t>©</a:t>
            </a:r>
            <a:r>
              <a:rPr lang="en-US" sz="1050"/>
              <a:t> </a:t>
            </a:r>
            <a:r>
              <a:rPr lang="en-US" sz="900"/>
              <a:t>2023 INDIGO AG</a:t>
            </a:r>
          </a:p>
        </p:txBody>
      </p:sp>
    </p:spTree>
    <p:extLst>
      <p:ext uri="{BB962C8B-B14F-4D97-AF65-F5344CB8AC3E}">
        <p14:creationId xmlns:p14="http://schemas.microsoft.com/office/powerpoint/2010/main" val="4051501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with Chart">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25B5A93-2432-EA4E-874A-70874F68E729}"/>
              </a:ext>
            </a:extLst>
          </p:cNvPr>
          <p:cNvSpPr>
            <a:spLocks noGrp="1"/>
          </p:cNvSpPr>
          <p:nvPr>
            <p:ph type="sldNum" sz="quarter" idx="11"/>
          </p:nvPr>
        </p:nvSpPr>
        <p:spPr/>
        <p:txBody>
          <a:bodyPr/>
          <a:lstStyle/>
          <a:p>
            <a:fld id="{B7AE8F5D-99F6-8A4F-89E5-C6E50EB24838}" type="slidenum">
              <a:rPr lang="en-US" smtClean="0"/>
              <a:pPr/>
              <a:t>‹#›</a:t>
            </a:fld>
            <a:endParaRPr lang="en-US"/>
          </a:p>
        </p:txBody>
      </p:sp>
      <p:sp>
        <p:nvSpPr>
          <p:cNvPr id="5" name="Title 1">
            <a:extLst>
              <a:ext uri="{FF2B5EF4-FFF2-40B4-BE49-F238E27FC236}">
                <a16:creationId xmlns:a16="http://schemas.microsoft.com/office/drawing/2014/main" id="{AFE86F90-8E8C-AC45-9170-A2BFFF98BBCF}"/>
              </a:ext>
            </a:extLst>
          </p:cNvPr>
          <p:cNvSpPr>
            <a:spLocks noGrp="1"/>
          </p:cNvSpPr>
          <p:nvPr>
            <p:ph type="title" hasCustomPrompt="1"/>
          </p:nvPr>
        </p:nvSpPr>
        <p:spPr>
          <a:xfrm>
            <a:off x="0" y="114305"/>
            <a:ext cx="12192000" cy="1010298"/>
          </a:xfrm>
        </p:spPr>
        <p:txBody>
          <a:bodyPr>
            <a:normAutofit/>
          </a:bodyPr>
          <a:lstStyle>
            <a:lvl1pPr algn="ctr">
              <a:lnSpc>
                <a:spcPct val="100000"/>
              </a:lnSpc>
              <a:defRPr sz="3200">
                <a:solidFill>
                  <a:schemeClr val="accent1"/>
                </a:solidFill>
              </a:defRPr>
            </a:lvl1pPr>
          </a:lstStyle>
          <a:p>
            <a:r>
              <a:rPr lang="en-US"/>
              <a:t>Insert Headline Text Here</a:t>
            </a:r>
          </a:p>
        </p:txBody>
      </p:sp>
      <p:sp>
        <p:nvSpPr>
          <p:cNvPr id="11" name="Text Placeholder 22">
            <a:extLst>
              <a:ext uri="{FF2B5EF4-FFF2-40B4-BE49-F238E27FC236}">
                <a16:creationId xmlns:a16="http://schemas.microsoft.com/office/drawing/2014/main" id="{DDC1D346-1788-514A-B85E-7347DCAF6493}"/>
              </a:ext>
            </a:extLst>
          </p:cNvPr>
          <p:cNvSpPr>
            <a:spLocks noGrp="1"/>
          </p:cNvSpPr>
          <p:nvPr>
            <p:ph type="body" sz="quarter" idx="12" hasCustomPrompt="1"/>
          </p:nvPr>
        </p:nvSpPr>
        <p:spPr>
          <a:xfrm>
            <a:off x="354702" y="2184400"/>
            <a:ext cx="5518525" cy="3935846"/>
          </a:xfrm>
        </p:spPr>
        <p:txBody>
          <a:bodyPr anchor="t">
            <a:noAutofit/>
          </a:bodyPr>
          <a:lstStyle>
            <a:lvl1pPr marL="0" marR="0" indent="0" algn="l" defTabSz="914400" rtl="0" eaLnBrk="1" fontAlgn="auto" latinLnBrk="0" hangingPunct="1">
              <a:lnSpc>
                <a:spcPct val="100000"/>
              </a:lnSpc>
              <a:spcBef>
                <a:spcPts val="1000"/>
              </a:spcBef>
              <a:spcAft>
                <a:spcPts val="0"/>
              </a:spcAft>
              <a:buClr>
                <a:schemeClr val="accent3"/>
              </a:buClr>
              <a:buSzTx/>
              <a:buFont typeface="Wingdings" pitchFamily="2" charset="2"/>
              <a:buNone/>
              <a:tabLst/>
              <a:defRPr lang="en-US" sz="1600" b="0" i="0" smtClean="0">
                <a:effectLst/>
              </a:defRPr>
            </a:lvl1pPr>
            <a:lvl2pPr marL="457200" indent="0">
              <a:buNone/>
              <a:defRPr/>
            </a:lvl2pPr>
            <a:lvl3pPr marL="914400" indent="0">
              <a:buNone/>
              <a:defRPr/>
            </a:lvl3pPr>
          </a:lstStyle>
          <a:p>
            <a:pPr lvl="0"/>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a:t>
            </a:r>
            <a:r>
              <a:rPr lang="en-US"/>
              <a:t> </a:t>
            </a:r>
            <a:r>
              <a:rPr lang="en-US" err="1"/>
              <a:t>tempor</a:t>
            </a:r>
            <a:r>
              <a:rPr lang="en-US"/>
              <a:t> </a:t>
            </a:r>
            <a:r>
              <a:rPr lang="en-US" err="1"/>
              <a:t>incididunt</a:t>
            </a:r>
            <a:r>
              <a:rPr lang="en-US"/>
              <a:t> </a:t>
            </a:r>
            <a:r>
              <a:rPr lang="en-US" err="1"/>
              <a:t>ut</a:t>
            </a:r>
            <a:r>
              <a:rPr lang="en-US"/>
              <a:t> labore et dolore magna </a:t>
            </a:r>
            <a:r>
              <a:rPr lang="en-US" err="1"/>
              <a:t>aliqua</a:t>
            </a:r>
            <a:r>
              <a:rPr lang="en-US"/>
              <a:t>. Ut </a:t>
            </a:r>
            <a:r>
              <a:rPr lang="en-US" err="1"/>
              <a:t>enim</a:t>
            </a:r>
            <a:r>
              <a:rPr lang="en-US"/>
              <a:t> ad minim </a:t>
            </a:r>
            <a:r>
              <a:rPr lang="en-US" err="1"/>
              <a:t>veniam</a:t>
            </a:r>
            <a:r>
              <a:rPr lang="en-US"/>
              <a:t>, </a:t>
            </a:r>
            <a:r>
              <a:rPr lang="en-US" err="1"/>
              <a:t>quis</a:t>
            </a:r>
            <a:r>
              <a:rPr lang="en-US"/>
              <a:t> </a:t>
            </a:r>
            <a:r>
              <a:rPr lang="en-US" err="1"/>
              <a:t>nostrud</a:t>
            </a:r>
            <a:r>
              <a:rPr lang="en-US"/>
              <a:t> exercitation </a:t>
            </a:r>
            <a:r>
              <a:rPr lang="en-US" err="1"/>
              <a:t>ullamco</a:t>
            </a:r>
            <a:r>
              <a:rPr lang="en-US"/>
              <a:t> </a:t>
            </a:r>
            <a:r>
              <a:rPr lang="en-US" err="1"/>
              <a:t>laboris</a:t>
            </a:r>
            <a:r>
              <a:rPr lang="en-US"/>
              <a:t> nisi </a:t>
            </a:r>
            <a:r>
              <a:rPr lang="en-US" err="1"/>
              <a:t>ut</a:t>
            </a:r>
            <a:r>
              <a:rPr lang="en-US"/>
              <a:t> </a:t>
            </a:r>
            <a:r>
              <a:rPr lang="en-US" err="1"/>
              <a:t>aliquip</a:t>
            </a:r>
            <a:r>
              <a:rPr lang="en-US"/>
              <a:t> ex </a:t>
            </a:r>
            <a:r>
              <a:rPr lang="en-US" err="1"/>
              <a:t>ea</a:t>
            </a:r>
            <a:r>
              <a:rPr lang="en-US"/>
              <a:t> </a:t>
            </a:r>
            <a:r>
              <a:rPr lang="en-US" err="1"/>
              <a:t>commodo</a:t>
            </a:r>
            <a:r>
              <a:rPr lang="en-US"/>
              <a:t> </a:t>
            </a:r>
            <a:r>
              <a:rPr lang="en-US" err="1"/>
              <a:t>consequat</a:t>
            </a:r>
            <a:r>
              <a:rPr lang="en-US"/>
              <a:t>. Duis </a:t>
            </a:r>
            <a:r>
              <a:rPr lang="en-US" err="1"/>
              <a:t>aute</a:t>
            </a:r>
            <a:r>
              <a:rPr lang="en-US"/>
              <a:t> </a:t>
            </a:r>
            <a:r>
              <a:rPr lang="en-US" err="1"/>
              <a:t>irure</a:t>
            </a:r>
            <a:r>
              <a:rPr lang="en-US"/>
              <a:t> dolor in </a:t>
            </a:r>
            <a:r>
              <a:rPr lang="en-US" err="1"/>
              <a:t>reprehenderit</a:t>
            </a:r>
            <a:r>
              <a:rPr lang="en-US"/>
              <a:t> in </a:t>
            </a:r>
            <a:r>
              <a:rPr lang="en-US" err="1"/>
              <a:t>voluptate</a:t>
            </a:r>
            <a:r>
              <a:rPr lang="en-US"/>
              <a:t> </a:t>
            </a:r>
            <a:r>
              <a:rPr lang="en-US" err="1"/>
              <a:t>velit</a:t>
            </a:r>
            <a:r>
              <a:rPr lang="en-US"/>
              <a:t> </a:t>
            </a:r>
            <a:r>
              <a:rPr lang="en-US" err="1"/>
              <a:t>esse</a:t>
            </a:r>
            <a:r>
              <a:rPr lang="en-US"/>
              <a:t> </a:t>
            </a:r>
            <a:r>
              <a:rPr lang="en-US" err="1"/>
              <a:t>cillum</a:t>
            </a:r>
            <a:r>
              <a:rPr lang="en-US"/>
              <a:t> dolore </a:t>
            </a:r>
            <a:r>
              <a:rPr lang="en-US" err="1"/>
              <a:t>eu</a:t>
            </a:r>
            <a:r>
              <a:rPr lang="en-US"/>
              <a:t> </a:t>
            </a:r>
            <a:r>
              <a:rPr lang="en-US" err="1"/>
              <a:t>fugiat</a:t>
            </a:r>
            <a:r>
              <a:rPr lang="en-US"/>
              <a:t> </a:t>
            </a:r>
            <a:r>
              <a:rPr lang="en-US" err="1"/>
              <a:t>nulla</a:t>
            </a:r>
            <a:r>
              <a:rPr lang="en-US"/>
              <a:t> </a:t>
            </a:r>
            <a:r>
              <a:rPr lang="en-US" err="1"/>
              <a:t>pariatur</a:t>
            </a:r>
            <a:r>
              <a:rPr lang="en-US"/>
              <a:t>. </a:t>
            </a:r>
            <a:r>
              <a:rPr lang="en-US" err="1"/>
              <a:t>Excepteur</a:t>
            </a:r>
            <a:r>
              <a:rPr lang="en-US"/>
              <a:t> </a:t>
            </a:r>
            <a:r>
              <a:rPr lang="en-US" err="1"/>
              <a:t>sint</a:t>
            </a:r>
            <a:r>
              <a:rPr lang="en-US"/>
              <a:t> </a:t>
            </a:r>
            <a:r>
              <a:rPr lang="en-US" err="1"/>
              <a:t>occaecat</a:t>
            </a:r>
            <a:r>
              <a:rPr lang="en-US"/>
              <a:t> </a:t>
            </a:r>
            <a:r>
              <a:rPr lang="en-US" err="1"/>
              <a:t>cupidatat</a:t>
            </a:r>
            <a:r>
              <a:rPr lang="en-US"/>
              <a:t> non </a:t>
            </a:r>
            <a:r>
              <a:rPr lang="en-US" err="1"/>
              <a:t>proident</a:t>
            </a:r>
            <a:r>
              <a:rPr lang="en-US"/>
              <a:t>, sunt in culpa qui </a:t>
            </a:r>
            <a:r>
              <a:rPr lang="en-US" err="1"/>
              <a:t>officia</a:t>
            </a:r>
            <a:r>
              <a:rPr lang="en-US"/>
              <a:t> </a:t>
            </a:r>
            <a:r>
              <a:rPr lang="en-US" err="1"/>
              <a:t>deserunt</a:t>
            </a:r>
            <a:r>
              <a:rPr lang="en-US"/>
              <a:t> </a:t>
            </a:r>
            <a:r>
              <a:rPr lang="en-US" err="1"/>
              <a:t>mollit</a:t>
            </a:r>
            <a:r>
              <a:rPr lang="en-US"/>
              <a:t> </a:t>
            </a:r>
            <a:r>
              <a:rPr lang="en-US" err="1"/>
              <a:t>anim</a:t>
            </a:r>
            <a:r>
              <a:rPr lang="en-US"/>
              <a:t> id </a:t>
            </a:r>
            <a:r>
              <a:rPr lang="en-US" err="1"/>
              <a:t>est</a:t>
            </a:r>
            <a:r>
              <a:rPr lang="en-US"/>
              <a:t> </a:t>
            </a:r>
            <a:r>
              <a:rPr lang="en-US" err="1"/>
              <a:t>laborum</a:t>
            </a:r>
            <a:r>
              <a:rPr lang="en-US"/>
              <a:t>.</a:t>
            </a:r>
          </a:p>
        </p:txBody>
      </p:sp>
      <p:sp>
        <p:nvSpPr>
          <p:cNvPr id="14" name="Text Placeholder 31">
            <a:extLst>
              <a:ext uri="{FF2B5EF4-FFF2-40B4-BE49-F238E27FC236}">
                <a16:creationId xmlns:a16="http://schemas.microsoft.com/office/drawing/2014/main" id="{577101E6-FB6A-7945-817F-D7FD8B6A7072}"/>
              </a:ext>
            </a:extLst>
          </p:cNvPr>
          <p:cNvSpPr>
            <a:spLocks noGrp="1"/>
          </p:cNvSpPr>
          <p:nvPr>
            <p:ph type="body" sz="quarter" idx="14" hasCustomPrompt="1"/>
          </p:nvPr>
        </p:nvSpPr>
        <p:spPr>
          <a:xfrm>
            <a:off x="354703" y="1725613"/>
            <a:ext cx="5518516" cy="458787"/>
          </a:xfrm>
        </p:spPr>
        <p:txBody>
          <a:bodyPr anchor="ctr">
            <a:normAutofit/>
          </a:bodyPr>
          <a:lstStyle>
            <a:lvl1pPr marL="0" marR="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lang="en-US" sz="2400" b="0" i="0">
                <a:solidFill>
                  <a:schemeClr val="accent3"/>
                </a:solidFill>
                <a:effectLst/>
                <a:latin typeface="+mn-lt"/>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a:pPr>
            <a:r>
              <a:rPr lang="en-US"/>
              <a:t>Insert Headline Text Here</a:t>
            </a:r>
          </a:p>
        </p:txBody>
      </p:sp>
      <p:sp>
        <p:nvSpPr>
          <p:cNvPr id="17" name="Chart Placeholder 15">
            <a:extLst>
              <a:ext uri="{FF2B5EF4-FFF2-40B4-BE49-F238E27FC236}">
                <a16:creationId xmlns:a16="http://schemas.microsoft.com/office/drawing/2014/main" id="{1E094F48-387E-E94B-825F-0BBC7B1E3893}"/>
              </a:ext>
            </a:extLst>
          </p:cNvPr>
          <p:cNvSpPr>
            <a:spLocks noGrp="1"/>
          </p:cNvSpPr>
          <p:nvPr>
            <p:ph type="chart" sz="quarter" idx="15"/>
          </p:nvPr>
        </p:nvSpPr>
        <p:spPr>
          <a:xfrm>
            <a:off x="6156622" y="1724099"/>
            <a:ext cx="5643266" cy="4394624"/>
          </a:xfrm>
          <a:solidFill>
            <a:schemeClr val="bg1">
              <a:lumMod val="95000"/>
            </a:schemeClr>
          </a:solidFill>
        </p:spPr>
        <p:txBody>
          <a:bodyPr anchor="ctr"/>
          <a:lstStyle>
            <a:lvl1pPr marL="0" indent="0" algn="ctr">
              <a:buFontTx/>
              <a:buNone/>
              <a:defRPr/>
            </a:lvl1pPr>
          </a:lstStyle>
          <a:p>
            <a:endParaRPr lang="en-US"/>
          </a:p>
        </p:txBody>
      </p:sp>
      <p:sp>
        <p:nvSpPr>
          <p:cNvPr id="15" name="Footer Placeholder 17">
            <a:extLst>
              <a:ext uri="{FF2B5EF4-FFF2-40B4-BE49-F238E27FC236}">
                <a16:creationId xmlns:a16="http://schemas.microsoft.com/office/drawing/2014/main" id="{B895BA9F-38B1-4C43-806E-518D57AB3455}"/>
              </a:ext>
            </a:extLst>
          </p:cNvPr>
          <p:cNvSpPr>
            <a:spLocks noGrp="1"/>
          </p:cNvSpPr>
          <p:nvPr>
            <p:ph type="ftr" sz="quarter" idx="3"/>
          </p:nvPr>
        </p:nvSpPr>
        <p:spPr>
          <a:xfrm>
            <a:off x="8981037" y="6464777"/>
            <a:ext cx="2606061" cy="365125"/>
          </a:xfrm>
          <a:prstGeom prst="rect">
            <a:avLst/>
          </a:prstGeom>
        </p:spPr>
        <p:txBody>
          <a:bodyPr vert="horz" lIns="91440" tIns="45720" rIns="91440" bIns="45720" rtlCol="0" anchor="ctr"/>
          <a:lstStyle>
            <a:lvl1pPr algn="r">
              <a:defRPr sz="1000" b="0" i="0">
                <a:solidFill>
                  <a:schemeClr val="tx1">
                    <a:lumMod val="40000"/>
                    <a:lumOff val="60000"/>
                  </a:schemeClr>
                </a:solidFill>
                <a:latin typeface="+mn-lt"/>
              </a:defRPr>
            </a:lvl1pPr>
          </a:lstStyle>
          <a:p>
            <a:r>
              <a:rPr lang="en-US" sz="900"/>
              <a:t>CONFIDENTIAL</a:t>
            </a:r>
            <a:r>
              <a:rPr lang="en-US"/>
              <a:t> </a:t>
            </a:r>
            <a:r>
              <a:rPr lang="en-US">
                <a:cs typeface="Arial" panose="020B0604020202020204" pitchFamily="34" charset="0"/>
              </a:rPr>
              <a:t>©</a:t>
            </a:r>
            <a:r>
              <a:rPr lang="en-US" sz="1050"/>
              <a:t> </a:t>
            </a:r>
            <a:r>
              <a:rPr lang="en-US" sz="900"/>
              <a:t>2023 INDIGO AG</a:t>
            </a:r>
          </a:p>
        </p:txBody>
      </p:sp>
    </p:spTree>
    <p:extLst>
      <p:ext uri="{BB962C8B-B14F-4D97-AF65-F5344CB8AC3E}">
        <p14:creationId xmlns:p14="http://schemas.microsoft.com/office/powerpoint/2010/main" val="39993534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harts">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1A6882D-2C23-714E-8595-62EB21F94DD1}"/>
              </a:ext>
            </a:extLst>
          </p:cNvPr>
          <p:cNvSpPr>
            <a:spLocks noGrp="1"/>
          </p:cNvSpPr>
          <p:nvPr>
            <p:ph type="sldNum" sz="quarter" idx="11"/>
          </p:nvPr>
        </p:nvSpPr>
        <p:spPr/>
        <p:txBody>
          <a:bodyPr/>
          <a:lstStyle/>
          <a:p>
            <a:fld id="{B7AE8F5D-99F6-8A4F-89E5-C6E50EB24838}" type="slidenum">
              <a:rPr lang="en-US" smtClean="0"/>
              <a:pPr/>
              <a:t>‹#›</a:t>
            </a:fld>
            <a:endParaRPr lang="en-US"/>
          </a:p>
        </p:txBody>
      </p:sp>
      <p:sp>
        <p:nvSpPr>
          <p:cNvPr id="6" name="Title 1">
            <a:extLst>
              <a:ext uri="{FF2B5EF4-FFF2-40B4-BE49-F238E27FC236}">
                <a16:creationId xmlns:a16="http://schemas.microsoft.com/office/drawing/2014/main" id="{BEB4E9DD-3E93-0C4D-A6EC-0B4E50D22E94}"/>
              </a:ext>
            </a:extLst>
          </p:cNvPr>
          <p:cNvSpPr>
            <a:spLocks noGrp="1"/>
          </p:cNvSpPr>
          <p:nvPr>
            <p:ph type="title" hasCustomPrompt="1"/>
          </p:nvPr>
        </p:nvSpPr>
        <p:spPr>
          <a:xfrm>
            <a:off x="0" y="114305"/>
            <a:ext cx="12192000" cy="1010298"/>
          </a:xfrm>
        </p:spPr>
        <p:txBody>
          <a:bodyPr>
            <a:normAutofit/>
          </a:bodyPr>
          <a:lstStyle>
            <a:lvl1pPr algn="ctr">
              <a:lnSpc>
                <a:spcPct val="100000"/>
              </a:lnSpc>
              <a:defRPr sz="3200">
                <a:solidFill>
                  <a:schemeClr val="accent1"/>
                </a:solidFill>
              </a:defRPr>
            </a:lvl1pPr>
          </a:lstStyle>
          <a:p>
            <a:r>
              <a:rPr lang="en-US"/>
              <a:t>Insert Headline Text Here</a:t>
            </a:r>
          </a:p>
        </p:txBody>
      </p:sp>
      <p:sp>
        <p:nvSpPr>
          <p:cNvPr id="14" name="Text Placeholder 31">
            <a:extLst>
              <a:ext uri="{FF2B5EF4-FFF2-40B4-BE49-F238E27FC236}">
                <a16:creationId xmlns:a16="http://schemas.microsoft.com/office/drawing/2014/main" id="{D0AF41CA-A7BE-144F-9F0F-D8ACC5DEB1C4}"/>
              </a:ext>
            </a:extLst>
          </p:cNvPr>
          <p:cNvSpPr>
            <a:spLocks noGrp="1"/>
          </p:cNvSpPr>
          <p:nvPr>
            <p:ph type="body" sz="quarter" idx="14" hasCustomPrompt="1"/>
          </p:nvPr>
        </p:nvSpPr>
        <p:spPr>
          <a:xfrm>
            <a:off x="354703" y="1725613"/>
            <a:ext cx="5518516" cy="458787"/>
          </a:xfrm>
        </p:spPr>
        <p:txBody>
          <a:bodyPr anchor="ctr">
            <a:normAutofit/>
          </a:bodyPr>
          <a:lstStyle>
            <a:lvl1pPr marL="0" marR="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lang="en-US" sz="2400" b="0" i="0">
                <a:solidFill>
                  <a:schemeClr val="accent3"/>
                </a:solidFill>
                <a:effectLst/>
                <a:latin typeface="+mn-lt"/>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a:pPr>
            <a:r>
              <a:rPr lang="en-US"/>
              <a:t>Insert Headline Text Here</a:t>
            </a:r>
          </a:p>
        </p:txBody>
      </p:sp>
      <p:sp>
        <p:nvSpPr>
          <p:cNvPr id="15" name="Text Placeholder 31">
            <a:extLst>
              <a:ext uri="{FF2B5EF4-FFF2-40B4-BE49-F238E27FC236}">
                <a16:creationId xmlns:a16="http://schemas.microsoft.com/office/drawing/2014/main" id="{E15493E5-8B24-7646-BF9B-EC9C2EE49F6C}"/>
              </a:ext>
            </a:extLst>
          </p:cNvPr>
          <p:cNvSpPr>
            <a:spLocks noGrp="1"/>
          </p:cNvSpPr>
          <p:nvPr>
            <p:ph type="body" sz="quarter" idx="16" hasCustomPrompt="1"/>
          </p:nvPr>
        </p:nvSpPr>
        <p:spPr>
          <a:xfrm>
            <a:off x="6156147" y="1725613"/>
            <a:ext cx="5680667" cy="458787"/>
          </a:xfrm>
        </p:spPr>
        <p:txBody>
          <a:bodyPr anchor="ctr">
            <a:normAutofit/>
          </a:bodyPr>
          <a:lstStyle>
            <a:lvl1pPr marL="0" marR="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lang="en-US" sz="2400" b="0" i="0">
                <a:solidFill>
                  <a:schemeClr val="accent3"/>
                </a:solidFill>
                <a:effectLst/>
                <a:latin typeface="+mn-lt"/>
              </a:defRPr>
            </a:lvl1pPr>
            <a:lvl2pPr marL="457200" indent="0">
              <a:buNone/>
              <a:defRPr/>
            </a:lvl2pPr>
            <a:lvl3pPr marL="914400" indent="0">
              <a:buNone/>
              <a:defRPr/>
            </a:lvl3pPr>
            <a:lvl4pPr marL="1371600" indent="0">
              <a:buNone/>
              <a:defRPr/>
            </a:lvl4pPr>
            <a:lvl5pPr marL="1828800" indent="0">
              <a:buNone/>
              <a:defRPr/>
            </a:lvl5pPr>
          </a:lstStyle>
          <a:p>
            <a:pPr marL="0" marR="0" lvl="0" indent="0" algn="l" defTabSz="914400" rtl="0" eaLnBrk="1" fontAlgn="auto" latinLnBrk="0" hangingPunct="1">
              <a:lnSpc>
                <a:spcPct val="90000"/>
              </a:lnSpc>
              <a:spcBef>
                <a:spcPts val="1000"/>
              </a:spcBef>
              <a:spcAft>
                <a:spcPts val="0"/>
              </a:spcAft>
              <a:buClr>
                <a:schemeClr val="accent3"/>
              </a:buClr>
              <a:buSzTx/>
              <a:buFont typeface="Wingdings" pitchFamily="2" charset="2"/>
              <a:buNone/>
              <a:tabLst/>
              <a:defRPr/>
            </a:pPr>
            <a:r>
              <a:rPr lang="en-US"/>
              <a:t>Insert Headline Text Here</a:t>
            </a:r>
          </a:p>
        </p:txBody>
      </p:sp>
      <p:sp>
        <p:nvSpPr>
          <p:cNvPr id="18" name="Chart Placeholder 16">
            <a:extLst>
              <a:ext uri="{FF2B5EF4-FFF2-40B4-BE49-F238E27FC236}">
                <a16:creationId xmlns:a16="http://schemas.microsoft.com/office/drawing/2014/main" id="{341F74BE-178F-3B43-B7B3-39EFB88D2744}"/>
              </a:ext>
            </a:extLst>
          </p:cNvPr>
          <p:cNvSpPr>
            <a:spLocks noGrp="1"/>
          </p:cNvSpPr>
          <p:nvPr>
            <p:ph type="chart" sz="quarter" idx="17"/>
          </p:nvPr>
        </p:nvSpPr>
        <p:spPr>
          <a:xfrm>
            <a:off x="351415" y="2199672"/>
            <a:ext cx="5521326" cy="3920569"/>
          </a:xfrm>
          <a:solidFill>
            <a:schemeClr val="bg1">
              <a:lumMod val="95000"/>
            </a:schemeClr>
          </a:solidFill>
        </p:spPr>
        <p:txBody>
          <a:bodyPr anchor="ctr"/>
          <a:lstStyle>
            <a:lvl1pPr marL="0" indent="0" algn="ctr">
              <a:buFontTx/>
              <a:buNone/>
              <a:defRPr/>
            </a:lvl1pPr>
          </a:lstStyle>
          <a:p>
            <a:endParaRPr lang="en-US"/>
          </a:p>
        </p:txBody>
      </p:sp>
      <p:sp>
        <p:nvSpPr>
          <p:cNvPr id="20" name="Chart Placeholder 16">
            <a:extLst>
              <a:ext uri="{FF2B5EF4-FFF2-40B4-BE49-F238E27FC236}">
                <a16:creationId xmlns:a16="http://schemas.microsoft.com/office/drawing/2014/main" id="{B6F6CC04-0357-A242-B9BC-6A89E4556B73}"/>
              </a:ext>
            </a:extLst>
          </p:cNvPr>
          <p:cNvSpPr>
            <a:spLocks noGrp="1"/>
          </p:cNvSpPr>
          <p:nvPr>
            <p:ph type="chart" sz="quarter" idx="18"/>
          </p:nvPr>
        </p:nvSpPr>
        <p:spPr>
          <a:xfrm>
            <a:off x="6156143" y="2199671"/>
            <a:ext cx="5680661" cy="3920569"/>
          </a:xfrm>
          <a:solidFill>
            <a:schemeClr val="bg1">
              <a:lumMod val="95000"/>
            </a:schemeClr>
          </a:solidFill>
        </p:spPr>
        <p:txBody>
          <a:bodyPr anchor="ctr"/>
          <a:lstStyle>
            <a:lvl1pPr marL="0" indent="0" algn="ctr">
              <a:buFontTx/>
              <a:buNone/>
              <a:defRPr/>
            </a:lvl1pPr>
          </a:lstStyle>
          <a:p>
            <a:endParaRPr lang="en-US"/>
          </a:p>
        </p:txBody>
      </p:sp>
      <p:sp>
        <p:nvSpPr>
          <p:cNvPr id="16" name="Footer Placeholder 17">
            <a:extLst>
              <a:ext uri="{FF2B5EF4-FFF2-40B4-BE49-F238E27FC236}">
                <a16:creationId xmlns:a16="http://schemas.microsoft.com/office/drawing/2014/main" id="{5696CD5F-D169-4F49-B59C-10B315A6F5B5}"/>
              </a:ext>
            </a:extLst>
          </p:cNvPr>
          <p:cNvSpPr>
            <a:spLocks noGrp="1"/>
          </p:cNvSpPr>
          <p:nvPr>
            <p:ph type="ftr" sz="quarter" idx="3"/>
          </p:nvPr>
        </p:nvSpPr>
        <p:spPr>
          <a:xfrm>
            <a:off x="8981037" y="6464777"/>
            <a:ext cx="2606061" cy="365125"/>
          </a:xfrm>
          <a:prstGeom prst="rect">
            <a:avLst/>
          </a:prstGeom>
        </p:spPr>
        <p:txBody>
          <a:bodyPr vert="horz" lIns="91440" tIns="45720" rIns="91440" bIns="45720" rtlCol="0" anchor="ctr"/>
          <a:lstStyle>
            <a:lvl1pPr algn="r">
              <a:defRPr sz="1000" b="0" i="0">
                <a:solidFill>
                  <a:schemeClr val="tx1">
                    <a:lumMod val="40000"/>
                    <a:lumOff val="60000"/>
                  </a:schemeClr>
                </a:solidFill>
                <a:latin typeface="+mn-lt"/>
              </a:defRPr>
            </a:lvl1pPr>
          </a:lstStyle>
          <a:p>
            <a:r>
              <a:rPr lang="en-US" sz="900"/>
              <a:t>CONFIDENTIAL</a:t>
            </a:r>
            <a:r>
              <a:rPr lang="en-US"/>
              <a:t> </a:t>
            </a:r>
            <a:r>
              <a:rPr lang="en-US">
                <a:cs typeface="Arial" panose="020B0604020202020204" pitchFamily="34" charset="0"/>
              </a:rPr>
              <a:t>©</a:t>
            </a:r>
            <a:r>
              <a:rPr lang="en-US" sz="1050"/>
              <a:t> </a:t>
            </a:r>
            <a:r>
              <a:rPr lang="en-US" sz="900"/>
              <a:t>2023 INDIGO AG</a:t>
            </a:r>
          </a:p>
        </p:txBody>
      </p:sp>
    </p:spTree>
    <p:extLst>
      <p:ext uri="{BB962C8B-B14F-4D97-AF65-F5344CB8AC3E}">
        <p14:creationId xmlns:p14="http://schemas.microsoft.com/office/powerpoint/2010/main" val="3191386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 With Footer">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DC2A664-69C6-2D4D-A637-CD9AF300EC53}"/>
              </a:ext>
            </a:extLst>
          </p:cNvPr>
          <p:cNvSpPr>
            <a:spLocks noGrp="1"/>
          </p:cNvSpPr>
          <p:nvPr>
            <p:ph type="sldNum" sz="quarter" idx="11"/>
          </p:nvPr>
        </p:nvSpPr>
        <p:spPr/>
        <p:txBody>
          <a:bodyPr/>
          <a:lstStyle/>
          <a:p>
            <a:fld id="{B7AE8F5D-99F6-8A4F-89E5-C6E50EB24838}" type="slidenum">
              <a:rPr lang="en-US" smtClean="0"/>
              <a:pPr/>
              <a:t>‹#›</a:t>
            </a:fld>
            <a:endParaRPr lang="en-US"/>
          </a:p>
        </p:txBody>
      </p:sp>
      <p:sp>
        <p:nvSpPr>
          <p:cNvPr id="10" name="Footer Placeholder 17">
            <a:extLst>
              <a:ext uri="{FF2B5EF4-FFF2-40B4-BE49-F238E27FC236}">
                <a16:creationId xmlns:a16="http://schemas.microsoft.com/office/drawing/2014/main" id="{A193FAF7-3C99-3749-AEC6-9444CE322E2F}"/>
              </a:ext>
            </a:extLst>
          </p:cNvPr>
          <p:cNvSpPr>
            <a:spLocks noGrp="1"/>
          </p:cNvSpPr>
          <p:nvPr>
            <p:ph type="ftr" sz="quarter" idx="3"/>
          </p:nvPr>
        </p:nvSpPr>
        <p:spPr>
          <a:xfrm>
            <a:off x="8981037" y="6464777"/>
            <a:ext cx="2606061" cy="365125"/>
          </a:xfrm>
          <a:prstGeom prst="rect">
            <a:avLst/>
          </a:prstGeom>
        </p:spPr>
        <p:txBody>
          <a:bodyPr vert="horz" lIns="91440" tIns="45720" rIns="91440" bIns="45720" rtlCol="0" anchor="ctr"/>
          <a:lstStyle>
            <a:lvl1pPr algn="r">
              <a:defRPr sz="1000" b="0" i="0">
                <a:solidFill>
                  <a:schemeClr val="tx1">
                    <a:lumMod val="40000"/>
                    <a:lumOff val="60000"/>
                  </a:schemeClr>
                </a:solidFill>
                <a:latin typeface="+mn-lt"/>
              </a:defRPr>
            </a:lvl1pPr>
          </a:lstStyle>
          <a:p>
            <a:r>
              <a:rPr lang="en-US" sz="900"/>
              <a:t>CONFIDENTIAL</a:t>
            </a:r>
            <a:r>
              <a:rPr lang="en-US"/>
              <a:t> </a:t>
            </a:r>
            <a:r>
              <a:rPr lang="en-US">
                <a:cs typeface="Arial" panose="020B0604020202020204" pitchFamily="34" charset="0"/>
              </a:rPr>
              <a:t>©</a:t>
            </a:r>
            <a:r>
              <a:rPr lang="en-US" sz="1050"/>
              <a:t> </a:t>
            </a:r>
            <a:r>
              <a:rPr lang="en-US" sz="900"/>
              <a:t>2023 INDIGO AG</a:t>
            </a:r>
          </a:p>
        </p:txBody>
      </p:sp>
      <p:sp>
        <p:nvSpPr>
          <p:cNvPr id="6" name="Title 3">
            <a:extLst>
              <a:ext uri="{FF2B5EF4-FFF2-40B4-BE49-F238E27FC236}">
                <a16:creationId xmlns:a16="http://schemas.microsoft.com/office/drawing/2014/main" id="{7D49BF72-C522-46B8-AF8D-E4038D6C2AF3}"/>
              </a:ext>
            </a:extLst>
          </p:cNvPr>
          <p:cNvSpPr>
            <a:spLocks noGrp="1"/>
          </p:cNvSpPr>
          <p:nvPr>
            <p:ph type="title" hasCustomPrompt="1"/>
          </p:nvPr>
        </p:nvSpPr>
        <p:spPr>
          <a:xfrm>
            <a:off x="0" y="114305"/>
            <a:ext cx="12192000" cy="1010298"/>
          </a:xfrm>
        </p:spPr>
        <p:txBody>
          <a:bodyPr>
            <a:noAutofit/>
          </a:bodyPr>
          <a:lstStyle>
            <a:lvl1pPr>
              <a:defRPr sz="3200"/>
            </a:lvl1pPr>
          </a:lstStyle>
          <a:p>
            <a:r>
              <a:rPr lang="en-US"/>
              <a:t>Lorem ipsum dolor sit </a:t>
            </a:r>
            <a:r>
              <a:rPr lang="en-US" err="1"/>
              <a:t>amet</a:t>
            </a:r>
            <a:r>
              <a:rPr lang="en-US"/>
              <a:t>, </a:t>
            </a:r>
            <a:r>
              <a:rPr lang="en-US" err="1"/>
              <a:t>consectetur</a:t>
            </a:r>
            <a:r>
              <a:rPr lang="en-US"/>
              <a:t> </a:t>
            </a:r>
            <a:r>
              <a:rPr lang="en-US" err="1"/>
              <a:t>adipiscing</a:t>
            </a:r>
            <a:r>
              <a:rPr lang="en-US"/>
              <a:t> </a:t>
            </a:r>
            <a:r>
              <a:rPr lang="en-US" err="1"/>
              <a:t>elit</a:t>
            </a:r>
            <a:r>
              <a:rPr lang="en-US"/>
              <a:t>, sed do </a:t>
            </a:r>
            <a:r>
              <a:rPr lang="en-US" err="1"/>
              <a:t>eiusmodtempor</a:t>
            </a:r>
            <a:r>
              <a:rPr lang="en-US"/>
              <a:t> </a:t>
            </a:r>
            <a:r>
              <a:rPr lang="en-US" err="1"/>
              <a:t>incididunt</a:t>
            </a:r>
            <a:r>
              <a:rPr lang="en-US"/>
              <a:t> </a:t>
            </a:r>
            <a:r>
              <a:rPr lang="en-US" err="1"/>
              <a:t>ut</a:t>
            </a:r>
            <a:r>
              <a:rPr lang="en-US"/>
              <a:t> labore et dolore magna </a:t>
            </a:r>
            <a:r>
              <a:rPr lang="en-US" err="1"/>
              <a:t>aliqua</a:t>
            </a:r>
            <a:r>
              <a:rPr lang="en-US"/>
              <a:t>. </a:t>
            </a:r>
          </a:p>
        </p:txBody>
      </p:sp>
    </p:spTree>
    <p:extLst>
      <p:ext uri="{BB962C8B-B14F-4D97-AF65-F5344CB8AC3E}">
        <p14:creationId xmlns:p14="http://schemas.microsoft.com/office/powerpoint/2010/main" val="2160696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 No Foot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06D04BE-9D54-3F4B-985D-42146DA8A4EA}"/>
              </a:ext>
            </a:extLst>
          </p:cNvPr>
          <p:cNvSpPr/>
          <p:nvPr userDrawn="1"/>
        </p:nvSpPr>
        <p:spPr>
          <a:xfrm>
            <a:off x="-1" y="-1"/>
            <a:ext cx="12191955" cy="68579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88504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Title Placeholder 6">
            <a:extLst>
              <a:ext uri="{FF2B5EF4-FFF2-40B4-BE49-F238E27FC236}">
                <a16:creationId xmlns:a16="http://schemas.microsoft.com/office/drawing/2014/main" id="{E30E483D-987E-E242-B2BF-70CDA43C287B}"/>
              </a:ext>
            </a:extLst>
          </p:cNvPr>
          <p:cNvSpPr>
            <a:spLocks noGrp="1"/>
          </p:cNvSpPr>
          <p:nvPr>
            <p:ph type="title"/>
          </p:nvPr>
        </p:nvSpPr>
        <p:spPr>
          <a:xfrm>
            <a:off x="-1" y="114305"/>
            <a:ext cx="12191999" cy="935897"/>
          </a:xfrm>
          <a:prstGeom prst="rect">
            <a:avLst/>
          </a:prstGeom>
        </p:spPr>
        <p:txBody>
          <a:bodyPr vert="horz" lIns="91440" tIns="45720" rIns="91440" bIns="45720" rtlCol="0" anchor="ctr">
            <a:normAutofit/>
          </a:bodyPr>
          <a:lstStyle/>
          <a:p>
            <a:r>
              <a:rPr lang="en-US"/>
              <a:t>Click to edit Master title style</a:t>
            </a:r>
          </a:p>
        </p:txBody>
      </p:sp>
      <p:sp>
        <p:nvSpPr>
          <p:cNvPr id="8" name="Text Placeholder 7">
            <a:extLst>
              <a:ext uri="{FF2B5EF4-FFF2-40B4-BE49-F238E27FC236}">
                <a16:creationId xmlns:a16="http://schemas.microsoft.com/office/drawing/2014/main" id="{F322BCA0-3540-4A44-A309-B93FEAEA26FE}"/>
              </a:ext>
            </a:extLst>
          </p:cNvPr>
          <p:cNvSpPr>
            <a:spLocks noGrp="1"/>
          </p:cNvSpPr>
          <p:nvPr>
            <p:ph type="body" idx="1"/>
          </p:nvPr>
        </p:nvSpPr>
        <p:spPr>
          <a:xfrm>
            <a:off x="130586" y="1601186"/>
            <a:ext cx="11963399"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2" name="Straight Connector 11">
            <a:extLst>
              <a:ext uri="{FF2B5EF4-FFF2-40B4-BE49-F238E27FC236}">
                <a16:creationId xmlns:a16="http://schemas.microsoft.com/office/drawing/2014/main" id="{1E0B9102-0E41-1C4D-8391-D665DB0D4F7E}"/>
              </a:ext>
            </a:extLst>
          </p:cNvPr>
          <p:cNvCxnSpPr>
            <a:cxnSpLocks/>
          </p:cNvCxnSpPr>
          <p:nvPr userDrawn="1"/>
        </p:nvCxnSpPr>
        <p:spPr>
          <a:xfrm>
            <a:off x="0" y="6410707"/>
            <a:ext cx="12192000" cy="0"/>
          </a:xfrm>
          <a:prstGeom prst="line">
            <a:avLst/>
          </a:prstGeom>
          <a:ln>
            <a:solidFill>
              <a:schemeClr val="bg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8" name="Footer Placeholder 17">
            <a:extLst>
              <a:ext uri="{FF2B5EF4-FFF2-40B4-BE49-F238E27FC236}">
                <a16:creationId xmlns:a16="http://schemas.microsoft.com/office/drawing/2014/main" id="{951E80AF-4093-F64E-8860-68F67EA1BF0E}"/>
              </a:ext>
            </a:extLst>
          </p:cNvPr>
          <p:cNvSpPr>
            <a:spLocks noGrp="1"/>
          </p:cNvSpPr>
          <p:nvPr>
            <p:ph type="ftr" sz="quarter" idx="3"/>
          </p:nvPr>
        </p:nvSpPr>
        <p:spPr>
          <a:xfrm>
            <a:off x="8981037" y="6464777"/>
            <a:ext cx="2606061" cy="365125"/>
          </a:xfrm>
          <a:prstGeom prst="rect">
            <a:avLst/>
          </a:prstGeom>
        </p:spPr>
        <p:txBody>
          <a:bodyPr vert="horz" lIns="91440" tIns="45720" rIns="91440" bIns="45720" rtlCol="0" anchor="ctr"/>
          <a:lstStyle>
            <a:lvl1pPr algn="r">
              <a:defRPr sz="1000" b="0" i="0">
                <a:solidFill>
                  <a:schemeClr val="bg1">
                    <a:lumMod val="85000"/>
                  </a:schemeClr>
                </a:solidFill>
                <a:latin typeface="+mn-lt"/>
              </a:defRPr>
            </a:lvl1pPr>
          </a:lstStyle>
          <a:p>
            <a:r>
              <a:rPr lang="en-US" sz="900"/>
              <a:t>CONFIDENTIAL</a:t>
            </a:r>
            <a:r>
              <a:rPr lang="en-US"/>
              <a:t> </a:t>
            </a:r>
            <a:r>
              <a:rPr lang="en-US">
                <a:cs typeface="Arial" panose="020B0604020202020204" pitchFamily="34" charset="0"/>
              </a:rPr>
              <a:t>©</a:t>
            </a:r>
            <a:r>
              <a:rPr lang="en-US" sz="1050"/>
              <a:t> </a:t>
            </a:r>
            <a:r>
              <a:rPr lang="en-US" sz="900"/>
              <a:t>2023 INDIGO AG</a:t>
            </a:r>
          </a:p>
        </p:txBody>
      </p:sp>
      <p:sp>
        <p:nvSpPr>
          <p:cNvPr id="43" name="Slide Number Placeholder 42">
            <a:extLst>
              <a:ext uri="{FF2B5EF4-FFF2-40B4-BE49-F238E27FC236}">
                <a16:creationId xmlns:a16="http://schemas.microsoft.com/office/drawing/2014/main" id="{1504CF83-F8C4-9841-BF9F-B41001B93AF5}"/>
              </a:ext>
            </a:extLst>
          </p:cNvPr>
          <p:cNvSpPr>
            <a:spLocks noGrp="1"/>
          </p:cNvSpPr>
          <p:nvPr>
            <p:ph type="sldNum" sz="quarter" idx="4"/>
          </p:nvPr>
        </p:nvSpPr>
        <p:spPr>
          <a:xfrm>
            <a:off x="11587097" y="6466290"/>
            <a:ext cx="604903" cy="365125"/>
          </a:xfrm>
          <a:prstGeom prst="rect">
            <a:avLst/>
          </a:prstGeom>
        </p:spPr>
        <p:txBody>
          <a:bodyPr vert="horz" lIns="91440" tIns="45720" rIns="91440" bIns="45720" rtlCol="0" anchor="ctr"/>
          <a:lstStyle>
            <a:lvl1pPr algn="ctr">
              <a:defRPr sz="1200" b="0" i="0">
                <a:solidFill>
                  <a:schemeClr val="tx1">
                    <a:lumMod val="20000"/>
                    <a:lumOff val="80000"/>
                  </a:schemeClr>
                </a:solidFill>
                <a:latin typeface="+mj-lt"/>
              </a:defRPr>
            </a:lvl1pPr>
          </a:lstStyle>
          <a:p>
            <a:fld id="{B7AE8F5D-99F6-8A4F-89E5-C6E50EB24838}" type="slidenum">
              <a:rPr lang="en-US" smtClean="0"/>
              <a:pPr/>
              <a:t>‹#›</a:t>
            </a:fld>
            <a:endParaRPr lang="en-US"/>
          </a:p>
        </p:txBody>
      </p:sp>
      <p:pic>
        <p:nvPicPr>
          <p:cNvPr id="2" name="Picture 1" descr="Logo&#10;&#10;Description automatically generated">
            <a:extLst>
              <a:ext uri="{FF2B5EF4-FFF2-40B4-BE49-F238E27FC236}">
                <a16:creationId xmlns:a16="http://schemas.microsoft.com/office/drawing/2014/main" id="{561B49E9-9157-0558-FC2C-34FE26FFD000}"/>
              </a:ext>
            </a:extLst>
          </p:cNvPr>
          <p:cNvPicPr>
            <a:picLocks noChangeAspect="1"/>
          </p:cNvPicPr>
          <p:nvPr userDrawn="1"/>
        </p:nvPicPr>
        <p:blipFill>
          <a:blip r:embed="rId12"/>
          <a:stretch>
            <a:fillRect/>
          </a:stretch>
        </p:blipFill>
        <p:spPr>
          <a:xfrm>
            <a:off x="5644571" y="6502273"/>
            <a:ext cx="902858" cy="290134"/>
          </a:xfrm>
          <a:prstGeom prst="rect">
            <a:avLst/>
          </a:prstGeom>
        </p:spPr>
      </p:pic>
      <p:cxnSp>
        <p:nvCxnSpPr>
          <p:cNvPr id="9" name="Straight Connector 8">
            <a:extLst>
              <a:ext uri="{FF2B5EF4-FFF2-40B4-BE49-F238E27FC236}">
                <a16:creationId xmlns:a16="http://schemas.microsoft.com/office/drawing/2014/main" id="{BAD0DC6B-7A01-A78F-D287-0971606C2EAF}"/>
              </a:ext>
            </a:extLst>
          </p:cNvPr>
          <p:cNvCxnSpPr>
            <a:cxnSpLocks/>
          </p:cNvCxnSpPr>
          <p:nvPr userDrawn="1"/>
        </p:nvCxnSpPr>
        <p:spPr>
          <a:xfrm>
            <a:off x="0" y="6397960"/>
            <a:ext cx="12192000" cy="0"/>
          </a:xfrm>
          <a:prstGeom prst="line">
            <a:avLst/>
          </a:prstGeom>
          <a:ln>
            <a:solidFill>
              <a:schemeClr val="tx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9114163"/>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3" r:id="rId3"/>
    <p:sldLayoutId id="2147483649" r:id="rId4"/>
    <p:sldLayoutId id="2147483652" r:id="rId5"/>
    <p:sldLayoutId id="2147483654" r:id="rId6"/>
    <p:sldLayoutId id="2147483655" r:id="rId7"/>
    <p:sldLayoutId id="2147483656" r:id="rId8"/>
    <p:sldLayoutId id="2147483657" r:id="rId9"/>
    <p:sldLayoutId id="2147483661" r:id="rId10"/>
  </p:sldLayoutIdLst>
  <p:hf hdr="0" dt="0"/>
  <p:txStyles>
    <p:titleStyle>
      <a:lvl1pPr algn="ctr" defTabSz="914400" rtl="0" eaLnBrk="1" latinLnBrk="0" hangingPunct="1">
        <a:lnSpc>
          <a:spcPct val="90000"/>
        </a:lnSpc>
        <a:spcBef>
          <a:spcPct val="0"/>
        </a:spcBef>
        <a:buNone/>
        <a:defRPr sz="3200" b="0" i="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3"/>
        </a:buClr>
        <a:buFontTx/>
        <a:buBlip>
          <a:blip r:embed="rId13"/>
        </a:buBlip>
        <a:defRPr sz="2400" b="0" i="0" kern="1200" spc="0">
          <a:solidFill>
            <a:schemeClr val="tx1">
              <a:lumMod val="50000"/>
            </a:schemeClr>
          </a:solidFill>
          <a:latin typeface="+mn-lt"/>
          <a:ea typeface="+mn-ea"/>
          <a:cs typeface="+mn-cs"/>
        </a:defRPr>
      </a:lvl1pPr>
      <a:lvl2pPr marL="685800" indent="-228600" algn="l" defTabSz="914400" rtl="0" eaLnBrk="1" latinLnBrk="0" hangingPunct="1">
        <a:lnSpc>
          <a:spcPct val="90000"/>
        </a:lnSpc>
        <a:spcBef>
          <a:spcPts val="500"/>
        </a:spcBef>
        <a:buClr>
          <a:schemeClr val="accent3"/>
        </a:buClr>
        <a:buSzPct val="100000"/>
        <a:buFontTx/>
        <a:buBlip>
          <a:blip r:embed="rId13"/>
        </a:buBlip>
        <a:defRPr sz="2000" b="0" i="0" kern="1200" spc="0">
          <a:solidFill>
            <a:schemeClr val="tx1">
              <a:lumMod val="50000"/>
            </a:schemeClr>
          </a:solidFill>
          <a:latin typeface="+mn-lt"/>
          <a:ea typeface="+mn-ea"/>
          <a:cs typeface="+mn-cs"/>
        </a:defRPr>
      </a:lvl2pPr>
      <a:lvl3pPr marL="1143000" indent="-228600" algn="l" defTabSz="914400" rtl="0" eaLnBrk="1" latinLnBrk="0" hangingPunct="1">
        <a:lnSpc>
          <a:spcPct val="90000"/>
        </a:lnSpc>
        <a:spcBef>
          <a:spcPts val="500"/>
        </a:spcBef>
        <a:buClr>
          <a:schemeClr val="accent2"/>
        </a:buClr>
        <a:buFont typeface="Courier New" panose="02070309020205020404" pitchFamily="49" charset="0"/>
        <a:buChar char="o"/>
        <a:defRPr sz="1800" b="0" i="0" kern="1200" spc="0">
          <a:solidFill>
            <a:schemeClr val="tx1">
              <a:lumMod val="50000"/>
            </a:schemeClr>
          </a:solidFill>
          <a:latin typeface="+mn-lt"/>
          <a:ea typeface="+mn-ea"/>
          <a:cs typeface="+mn-cs"/>
        </a:defRPr>
      </a:lvl3pPr>
      <a:lvl4pPr marL="1600200" indent="-228600" algn="l" defTabSz="914400" rtl="0" eaLnBrk="1" latinLnBrk="0" hangingPunct="1">
        <a:lnSpc>
          <a:spcPct val="90000"/>
        </a:lnSpc>
        <a:spcBef>
          <a:spcPts val="500"/>
        </a:spcBef>
        <a:buClr>
          <a:schemeClr val="accent2"/>
        </a:buClr>
        <a:buFont typeface="Courier New" panose="02070309020205020404" pitchFamily="49" charset="0"/>
        <a:buChar char="o"/>
        <a:defRPr sz="1600" b="0" i="0" kern="1200" spc="0">
          <a:solidFill>
            <a:schemeClr val="tx1">
              <a:lumMod val="50000"/>
            </a:schemeClr>
          </a:solidFill>
          <a:latin typeface="+mn-lt"/>
          <a:ea typeface="+mn-ea"/>
          <a:cs typeface="+mn-cs"/>
        </a:defRPr>
      </a:lvl4pPr>
      <a:lvl5pPr marL="2057400" indent="-228600" algn="l" defTabSz="914400" rtl="0" eaLnBrk="1" latinLnBrk="0" hangingPunct="1">
        <a:lnSpc>
          <a:spcPct val="90000"/>
        </a:lnSpc>
        <a:spcBef>
          <a:spcPts val="500"/>
        </a:spcBef>
        <a:buClr>
          <a:schemeClr val="accent2"/>
        </a:buClr>
        <a:buFont typeface="Courier New" panose="02070309020205020404" pitchFamily="49" charset="0"/>
        <a:buChar char="o"/>
        <a:defRPr sz="1400" b="0" i="0" kern="1200" spc="0">
          <a:solidFill>
            <a:schemeClr val="tx1">
              <a:lumMod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72" userDrawn="1">
          <p15:clr>
            <a:srgbClr val="F26B43"/>
          </p15:clr>
        </p15:guide>
        <p15:guide id="4" pos="7608" userDrawn="1">
          <p15:clr>
            <a:srgbClr val="F26B43"/>
          </p15:clr>
        </p15:guide>
        <p15:guide id="5" orient="horz" pos="4248" userDrawn="1">
          <p15:clr>
            <a:srgbClr val="F26B43"/>
          </p15:clr>
        </p15:guide>
        <p15:guide id="6" orient="horz" pos="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microsoft.com/office/2007/relationships/hdphoto" Target="../media/hdphoto1.wdp"/><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16.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A8E0A2-E9B6-974D-919E-E883A67F1A29}"/>
              </a:ext>
            </a:extLst>
          </p:cNvPr>
          <p:cNvSpPr>
            <a:spLocks noGrp="1"/>
          </p:cNvSpPr>
          <p:nvPr>
            <p:ph type="title"/>
          </p:nvPr>
        </p:nvSpPr>
        <p:spPr>
          <a:xfrm>
            <a:off x="133350" y="3744034"/>
            <a:ext cx="11931650" cy="472515"/>
          </a:xfrm>
        </p:spPr>
        <p:txBody>
          <a:bodyPr/>
          <a:lstStyle/>
          <a:p>
            <a:r>
              <a:rPr lang="en-US" sz="3200"/>
              <a:t>How High is Your Supply? </a:t>
            </a:r>
          </a:p>
        </p:txBody>
      </p:sp>
      <p:sp>
        <p:nvSpPr>
          <p:cNvPr id="5" name="Text Placeholder 4">
            <a:extLst>
              <a:ext uri="{FF2B5EF4-FFF2-40B4-BE49-F238E27FC236}">
                <a16:creationId xmlns:a16="http://schemas.microsoft.com/office/drawing/2014/main" id="{5820B5D7-E58E-9848-9E50-320424968111}"/>
              </a:ext>
            </a:extLst>
          </p:cNvPr>
          <p:cNvSpPr>
            <a:spLocks noGrp="1"/>
          </p:cNvSpPr>
          <p:nvPr>
            <p:ph type="body" sz="quarter" idx="12"/>
          </p:nvPr>
        </p:nvSpPr>
        <p:spPr>
          <a:xfrm>
            <a:off x="133348" y="4378179"/>
            <a:ext cx="11931651" cy="867342"/>
          </a:xfrm>
        </p:spPr>
        <p:txBody>
          <a:bodyPr>
            <a:normAutofit/>
          </a:bodyPr>
          <a:lstStyle/>
          <a:p>
            <a:r>
              <a:rPr lang="en-US" sz="1600"/>
              <a:t>Estimating Field-Level Greenhouse Gas Emissions Across the Continental United States via Remote Sensing and Machine Learning</a:t>
            </a:r>
          </a:p>
          <a:p>
            <a:r>
              <a:rPr lang="en-US" sz="1600" b="1"/>
              <a:t>Jay Weeks</a:t>
            </a:r>
            <a:r>
              <a:rPr lang="en-US" sz="1600"/>
              <a:t>,</a:t>
            </a:r>
            <a:r>
              <a:rPr lang="en-US" sz="1600" b="1"/>
              <a:t> </a:t>
            </a:r>
            <a:r>
              <a:rPr lang="en-US" sz="1600"/>
              <a:t>Nathan </a:t>
            </a:r>
            <a:r>
              <a:rPr lang="en-US" sz="1600" err="1"/>
              <a:t>Basch</a:t>
            </a:r>
            <a:r>
              <a:rPr lang="en-US" sz="1600"/>
              <a:t>, Jyoti Shankar, A.J. Kumar</a:t>
            </a:r>
          </a:p>
        </p:txBody>
      </p:sp>
      <p:pic>
        <p:nvPicPr>
          <p:cNvPr id="12" name="Picture Placeholder 11">
            <a:extLst>
              <a:ext uri="{FF2B5EF4-FFF2-40B4-BE49-F238E27FC236}">
                <a16:creationId xmlns:a16="http://schemas.microsoft.com/office/drawing/2014/main" id="{5261EABA-0F08-AE85-9FDF-2104B588408A}"/>
              </a:ext>
            </a:extLst>
          </p:cNvPr>
          <p:cNvPicPr>
            <a:picLocks noGrp="1" noChangeAspect="1"/>
          </p:cNvPicPr>
          <p:nvPr>
            <p:ph type="pic" sz="quarter" idx="13"/>
          </p:nvPr>
        </p:nvPicPr>
        <p:blipFill rotWithShape="1">
          <a:blip r:embed="rId3"/>
          <a:srcRect t="28283" b="28283"/>
          <a:stretch/>
        </p:blipFill>
        <p:spPr/>
      </p:pic>
      <p:sp>
        <p:nvSpPr>
          <p:cNvPr id="3" name="Text Placeholder 2">
            <a:extLst>
              <a:ext uri="{FF2B5EF4-FFF2-40B4-BE49-F238E27FC236}">
                <a16:creationId xmlns:a16="http://schemas.microsoft.com/office/drawing/2014/main" id="{DFD8F48A-9F9A-3C97-B5C3-3DD3D922ABCD}"/>
              </a:ext>
            </a:extLst>
          </p:cNvPr>
          <p:cNvSpPr>
            <a:spLocks noGrp="1"/>
          </p:cNvSpPr>
          <p:nvPr>
            <p:ph type="body" sz="quarter" idx="14"/>
          </p:nvPr>
        </p:nvSpPr>
        <p:spPr/>
        <p:txBody>
          <a:bodyPr/>
          <a:lstStyle/>
          <a:p>
            <a:r>
              <a:rPr lang="en-US"/>
              <a:t>December  2023</a:t>
            </a:r>
          </a:p>
        </p:txBody>
      </p:sp>
    </p:spTree>
    <p:extLst>
      <p:ext uri="{BB962C8B-B14F-4D97-AF65-F5344CB8AC3E}">
        <p14:creationId xmlns:p14="http://schemas.microsoft.com/office/powerpoint/2010/main" val="4208926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C0406E3-625B-CF84-C348-2B6611EA0E63}"/>
              </a:ext>
            </a:extLst>
          </p:cNvPr>
          <p:cNvSpPr>
            <a:spLocks noGrp="1"/>
          </p:cNvSpPr>
          <p:nvPr>
            <p:ph type="sldNum" sz="quarter" idx="11"/>
          </p:nvPr>
        </p:nvSpPr>
        <p:spPr/>
        <p:txBody>
          <a:bodyPr/>
          <a:lstStyle/>
          <a:p>
            <a:fld id="{B7AE8F5D-99F6-8A4F-89E5-C6E50EB24838}" type="slidenum">
              <a:rPr lang="en-US" smtClean="0"/>
              <a:pPr/>
              <a:t>10</a:t>
            </a:fld>
            <a:endParaRPr lang="en-US"/>
          </a:p>
        </p:txBody>
      </p:sp>
      <p:sp>
        <p:nvSpPr>
          <p:cNvPr id="3" name="Title 2">
            <a:extLst>
              <a:ext uri="{FF2B5EF4-FFF2-40B4-BE49-F238E27FC236}">
                <a16:creationId xmlns:a16="http://schemas.microsoft.com/office/drawing/2014/main" id="{283837E4-742F-2A1B-2428-75C6061F6B67}"/>
              </a:ext>
            </a:extLst>
          </p:cNvPr>
          <p:cNvSpPr>
            <a:spLocks noGrp="1"/>
          </p:cNvSpPr>
          <p:nvPr>
            <p:ph type="title"/>
          </p:nvPr>
        </p:nvSpPr>
        <p:spPr/>
        <p:txBody>
          <a:bodyPr>
            <a:normAutofit/>
          </a:bodyPr>
          <a:lstStyle/>
          <a:p>
            <a:r>
              <a:rPr lang="en-US" sz="2500" dirty="0"/>
              <a:t>Thank you! Questions?</a:t>
            </a:r>
          </a:p>
        </p:txBody>
      </p:sp>
      <p:sp>
        <p:nvSpPr>
          <p:cNvPr id="9" name="Text Placeholder 8">
            <a:extLst>
              <a:ext uri="{FF2B5EF4-FFF2-40B4-BE49-F238E27FC236}">
                <a16:creationId xmlns:a16="http://schemas.microsoft.com/office/drawing/2014/main" id="{5AC2AA26-9B5C-FEEE-3522-25DFB1210F72}"/>
              </a:ext>
            </a:extLst>
          </p:cNvPr>
          <p:cNvSpPr>
            <a:spLocks noGrp="1"/>
          </p:cNvSpPr>
          <p:nvPr>
            <p:ph type="body" sz="quarter" idx="14"/>
          </p:nvPr>
        </p:nvSpPr>
        <p:spPr>
          <a:xfrm>
            <a:off x="4548022" y="1811233"/>
            <a:ext cx="3095956" cy="458787"/>
          </a:xfrm>
        </p:spPr>
        <p:txBody>
          <a:bodyPr/>
          <a:lstStyle/>
          <a:p>
            <a:pPr algn="ctr"/>
            <a:r>
              <a:rPr lang="en-US" b="1" dirty="0"/>
              <a:t>Acknowledgements</a:t>
            </a:r>
          </a:p>
        </p:txBody>
      </p:sp>
      <p:sp>
        <p:nvSpPr>
          <p:cNvPr id="7" name="Footer Placeholder 6">
            <a:extLst>
              <a:ext uri="{FF2B5EF4-FFF2-40B4-BE49-F238E27FC236}">
                <a16:creationId xmlns:a16="http://schemas.microsoft.com/office/drawing/2014/main" id="{7D85894F-D1E8-9891-4267-31685BF453EA}"/>
              </a:ext>
            </a:extLst>
          </p:cNvPr>
          <p:cNvSpPr>
            <a:spLocks noGrp="1"/>
          </p:cNvSpPr>
          <p:nvPr>
            <p:ph type="ftr" sz="quarter" idx="3"/>
          </p:nvPr>
        </p:nvSpPr>
        <p:spPr/>
        <p:txBody>
          <a:bodyPr/>
          <a:lstStyle/>
          <a:p>
            <a:r>
              <a:rPr lang="en-US" sz="900"/>
              <a:t>CONFIDENTIAL</a:t>
            </a:r>
            <a:r>
              <a:rPr lang="en-US"/>
              <a:t> </a:t>
            </a:r>
            <a:r>
              <a:rPr lang="en-US">
                <a:cs typeface="Arial" panose="020B0604020202020204" pitchFamily="34" charset="0"/>
              </a:rPr>
              <a:t>©</a:t>
            </a:r>
            <a:r>
              <a:rPr lang="en-US" sz="1050"/>
              <a:t> </a:t>
            </a:r>
            <a:r>
              <a:rPr lang="en-US" sz="900"/>
              <a:t>2023 INDIGO AG</a:t>
            </a:r>
          </a:p>
        </p:txBody>
      </p:sp>
      <p:sp>
        <p:nvSpPr>
          <p:cNvPr id="11" name="TextBox 10">
            <a:extLst>
              <a:ext uri="{FF2B5EF4-FFF2-40B4-BE49-F238E27FC236}">
                <a16:creationId xmlns:a16="http://schemas.microsoft.com/office/drawing/2014/main" id="{E204773C-B7A6-1225-7F49-5EC770A8DAE3}"/>
              </a:ext>
            </a:extLst>
          </p:cNvPr>
          <p:cNvSpPr txBox="1"/>
          <p:nvPr/>
        </p:nvSpPr>
        <p:spPr>
          <a:xfrm>
            <a:off x="189503" y="1240526"/>
            <a:ext cx="3657600" cy="1600200"/>
          </a:xfrm>
          <a:prstGeom prst="rect">
            <a:avLst/>
          </a:prstGeom>
          <a:solidFill>
            <a:schemeClr val="tx2"/>
          </a:solidFill>
          <a:ln>
            <a:solidFill>
              <a:srgbClr val="161525"/>
            </a:solidFill>
          </a:ln>
        </p:spPr>
        <p:txBody>
          <a:bodyPr wrap="square" rtlCol="0" anchor="ctr">
            <a:spAutoFit/>
          </a:bodyPr>
          <a:lstStyle/>
          <a:p>
            <a:pPr algn="ctr"/>
            <a:r>
              <a:rPr lang="en-US" sz="2200" b="1" dirty="0">
                <a:solidFill>
                  <a:schemeClr val="bg1"/>
                </a:solidFill>
              </a:rPr>
              <a:t>Remote Sensing</a:t>
            </a:r>
          </a:p>
          <a:p>
            <a:pPr algn="ctr"/>
            <a:r>
              <a:rPr lang="en-US" dirty="0">
                <a:solidFill>
                  <a:schemeClr val="bg1"/>
                </a:solidFill>
              </a:rPr>
              <a:t>Nick </a:t>
            </a:r>
            <a:r>
              <a:rPr lang="en-US" dirty="0" err="1">
                <a:solidFill>
                  <a:schemeClr val="bg1"/>
                </a:solidFill>
              </a:rPr>
              <a:t>Malizia</a:t>
            </a:r>
            <a:endParaRPr lang="en-US" dirty="0">
              <a:solidFill>
                <a:schemeClr val="bg1"/>
              </a:solidFill>
            </a:endParaRPr>
          </a:p>
          <a:p>
            <a:pPr algn="ctr"/>
            <a:r>
              <a:rPr lang="en-US" dirty="0">
                <a:solidFill>
                  <a:schemeClr val="bg1"/>
                </a:solidFill>
              </a:rPr>
              <a:t>Tina Cormier</a:t>
            </a:r>
          </a:p>
          <a:p>
            <a:pPr algn="ctr"/>
            <a:r>
              <a:rPr lang="en-US" dirty="0">
                <a:solidFill>
                  <a:schemeClr val="bg1"/>
                </a:solidFill>
              </a:rPr>
              <a:t>Rob Braswell</a:t>
            </a:r>
          </a:p>
          <a:p>
            <a:pPr algn="ctr"/>
            <a:r>
              <a:rPr lang="en-US" dirty="0">
                <a:solidFill>
                  <a:schemeClr val="bg1"/>
                </a:solidFill>
              </a:rPr>
              <a:t>Doug Bolton</a:t>
            </a:r>
          </a:p>
        </p:txBody>
      </p:sp>
      <p:sp>
        <p:nvSpPr>
          <p:cNvPr id="12" name="TextBox 11">
            <a:extLst>
              <a:ext uri="{FF2B5EF4-FFF2-40B4-BE49-F238E27FC236}">
                <a16:creationId xmlns:a16="http://schemas.microsoft.com/office/drawing/2014/main" id="{72B636D5-6937-B3FF-67F3-F8CD199278B2}"/>
              </a:ext>
            </a:extLst>
          </p:cNvPr>
          <p:cNvSpPr txBox="1"/>
          <p:nvPr/>
        </p:nvSpPr>
        <p:spPr>
          <a:xfrm>
            <a:off x="8344897" y="4773259"/>
            <a:ext cx="3657600" cy="1371600"/>
          </a:xfrm>
          <a:prstGeom prst="rect">
            <a:avLst/>
          </a:prstGeom>
          <a:solidFill>
            <a:schemeClr val="tx2"/>
          </a:solidFill>
          <a:ln>
            <a:solidFill>
              <a:srgbClr val="161525"/>
            </a:solidFill>
          </a:ln>
        </p:spPr>
        <p:txBody>
          <a:bodyPr wrap="square" rtlCol="0" anchor="ctr">
            <a:spAutoFit/>
          </a:bodyPr>
          <a:lstStyle/>
          <a:p>
            <a:pPr algn="ctr"/>
            <a:r>
              <a:rPr lang="en-US" sz="2200" b="1" dirty="0">
                <a:solidFill>
                  <a:schemeClr val="bg1"/>
                </a:solidFill>
              </a:rPr>
              <a:t>Engineering</a:t>
            </a:r>
          </a:p>
          <a:p>
            <a:pPr algn="ctr"/>
            <a:r>
              <a:rPr lang="en-US" dirty="0">
                <a:solidFill>
                  <a:schemeClr val="bg1"/>
                </a:solidFill>
              </a:rPr>
              <a:t>Chad Hawkins</a:t>
            </a:r>
          </a:p>
          <a:p>
            <a:pPr algn="ctr"/>
            <a:r>
              <a:rPr lang="en-US" dirty="0">
                <a:solidFill>
                  <a:schemeClr val="bg1"/>
                </a:solidFill>
              </a:rPr>
              <a:t>Keith Ma</a:t>
            </a:r>
          </a:p>
        </p:txBody>
      </p:sp>
      <p:sp>
        <p:nvSpPr>
          <p:cNvPr id="13" name="TextBox 12">
            <a:extLst>
              <a:ext uri="{FF2B5EF4-FFF2-40B4-BE49-F238E27FC236}">
                <a16:creationId xmlns:a16="http://schemas.microsoft.com/office/drawing/2014/main" id="{2C76B7E1-CB0A-3E82-4B62-DF6B9F724C7B}"/>
              </a:ext>
            </a:extLst>
          </p:cNvPr>
          <p:cNvSpPr txBox="1"/>
          <p:nvPr/>
        </p:nvSpPr>
        <p:spPr>
          <a:xfrm>
            <a:off x="189503" y="4773259"/>
            <a:ext cx="3657600" cy="1371600"/>
          </a:xfrm>
          <a:prstGeom prst="rect">
            <a:avLst/>
          </a:prstGeom>
          <a:solidFill>
            <a:schemeClr val="tx2"/>
          </a:solidFill>
          <a:ln>
            <a:solidFill>
              <a:srgbClr val="161525"/>
            </a:solidFill>
          </a:ln>
        </p:spPr>
        <p:txBody>
          <a:bodyPr wrap="square" rtlCol="0" anchor="ctr">
            <a:spAutoFit/>
          </a:bodyPr>
          <a:lstStyle/>
          <a:p>
            <a:pPr algn="ctr"/>
            <a:r>
              <a:rPr lang="en-US" sz="2200" b="1" dirty="0">
                <a:solidFill>
                  <a:schemeClr val="bg1"/>
                </a:solidFill>
              </a:rPr>
              <a:t>Data Science</a:t>
            </a:r>
          </a:p>
          <a:p>
            <a:pPr algn="ctr"/>
            <a:r>
              <a:rPr lang="en-US" dirty="0">
                <a:solidFill>
                  <a:schemeClr val="bg1"/>
                </a:solidFill>
              </a:rPr>
              <a:t>Ben Schulman</a:t>
            </a:r>
          </a:p>
          <a:p>
            <a:pPr algn="ctr"/>
            <a:r>
              <a:rPr lang="en-US" dirty="0">
                <a:solidFill>
                  <a:schemeClr val="bg1"/>
                </a:solidFill>
              </a:rPr>
              <a:t>Lindsey Gulden</a:t>
            </a:r>
          </a:p>
          <a:p>
            <a:pPr algn="ctr"/>
            <a:r>
              <a:rPr lang="en-US" dirty="0">
                <a:solidFill>
                  <a:schemeClr val="bg1"/>
                </a:solidFill>
              </a:rPr>
              <a:t>Fernando </a:t>
            </a:r>
            <a:r>
              <a:rPr lang="en-US" dirty="0" err="1">
                <a:solidFill>
                  <a:schemeClr val="bg1"/>
                </a:solidFill>
              </a:rPr>
              <a:t>Tubilla</a:t>
            </a:r>
            <a:endParaRPr lang="en-US" dirty="0">
              <a:solidFill>
                <a:schemeClr val="bg1"/>
              </a:solidFill>
            </a:endParaRPr>
          </a:p>
        </p:txBody>
      </p:sp>
      <p:sp>
        <p:nvSpPr>
          <p:cNvPr id="16" name="TextBox 15">
            <a:extLst>
              <a:ext uri="{FF2B5EF4-FFF2-40B4-BE49-F238E27FC236}">
                <a16:creationId xmlns:a16="http://schemas.microsoft.com/office/drawing/2014/main" id="{6F56F9DF-5AA2-229D-819C-21AE39AE4079}"/>
              </a:ext>
            </a:extLst>
          </p:cNvPr>
          <p:cNvSpPr txBox="1"/>
          <p:nvPr/>
        </p:nvSpPr>
        <p:spPr>
          <a:xfrm>
            <a:off x="8344897" y="1240526"/>
            <a:ext cx="3657600" cy="1600200"/>
          </a:xfrm>
          <a:prstGeom prst="rect">
            <a:avLst/>
          </a:prstGeom>
          <a:solidFill>
            <a:schemeClr val="tx2"/>
          </a:solidFill>
          <a:ln>
            <a:solidFill>
              <a:srgbClr val="161525"/>
            </a:solidFill>
          </a:ln>
        </p:spPr>
        <p:txBody>
          <a:bodyPr wrap="square" rtlCol="0" anchor="ctr">
            <a:spAutoFit/>
          </a:bodyPr>
          <a:lstStyle/>
          <a:p>
            <a:pPr algn="ctr"/>
            <a:r>
              <a:rPr lang="en-US" sz="2200" b="1" dirty="0">
                <a:solidFill>
                  <a:schemeClr val="bg1"/>
                </a:solidFill>
              </a:rPr>
              <a:t>Science</a:t>
            </a:r>
          </a:p>
          <a:p>
            <a:pPr algn="ctr"/>
            <a:r>
              <a:rPr lang="en-US" dirty="0">
                <a:solidFill>
                  <a:schemeClr val="bg1"/>
                </a:solidFill>
              </a:rPr>
              <a:t>Missy </a:t>
            </a:r>
            <a:r>
              <a:rPr lang="en-US" dirty="0" err="1">
                <a:solidFill>
                  <a:schemeClr val="bg1"/>
                </a:solidFill>
              </a:rPr>
              <a:t>Motew</a:t>
            </a:r>
            <a:endParaRPr lang="en-US" dirty="0">
              <a:solidFill>
                <a:schemeClr val="bg1"/>
              </a:solidFill>
            </a:endParaRPr>
          </a:p>
          <a:p>
            <a:pPr algn="ctr"/>
            <a:r>
              <a:rPr lang="en-US" dirty="0">
                <a:solidFill>
                  <a:schemeClr val="bg1"/>
                </a:solidFill>
              </a:rPr>
              <a:t>Hailey Summers</a:t>
            </a:r>
          </a:p>
          <a:p>
            <a:pPr algn="ctr"/>
            <a:r>
              <a:rPr lang="en-US" dirty="0">
                <a:solidFill>
                  <a:schemeClr val="bg1"/>
                </a:solidFill>
              </a:rPr>
              <a:t>Michelle Schmidt</a:t>
            </a:r>
          </a:p>
          <a:p>
            <a:pPr algn="ctr"/>
            <a:r>
              <a:rPr lang="en-US" dirty="0" err="1">
                <a:solidFill>
                  <a:schemeClr val="bg1"/>
                </a:solidFill>
              </a:rPr>
              <a:t>Hoyoung</a:t>
            </a:r>
            <a:r>
              <a:rPr lang="en-US" dirty="0">
                <a:solidFill>
                  <a:schemeClr val="bg1"/>
                </a:solidFill>
              </a:rPr>
              <a:t> Kwon</a:t>
            </a:r>
          </a:p>
        </p:txBody>
      </p:sp>
      <p:sp>
        <p:nvSpPr>
          <p:cNvPr id="17" name="TextBox 16">
            <a:extLst>
              <a:ext uri="{FF2B5EF4-FFF2-40B4-BE49-F238E27FC236}">
                <a16:creationId xmlns:a16="http://schemas.microsoft.com/office/drawing/2014/main" id="{431BDE0B-247B-4E7F-9A90-AA2EEBE1425A}"/>
              </a:ext>
            </a:extLst>
          </p:cNvPr>
          <p:cNvSpPr txBox="1"/>
          <p:nvPr/>
        </p:nvSpPr>
        <p:spPr>
          <a:xfrm>
            <a:off x="3847104" y="2840726"/>
            <a:ext cx="4497794" cy="1929384"/>
          </a:xfrm>
          <a:prstGeom prst="rect">
            <a:avLst/>
          </a:prstGeom>
          <a:solidFill>
            <a:schemeClr val="tx2"/>
          </a:solidFill>
          <a:ln>
            <a:solidFill>
              <a:srgbClr val="161525"/>
            </a:solidFill>
          </a:ln>
        </p:spPr>
        <p:txBody>
          <a:bodyPr wrap="square" rtlCol="0" anchor="ctr">
            <a:spAutoFit/>
          </a:bodyPr>
          <a:lstStyle/>
          <a:p>
            <a:pPr algn="ctr"/>
            <a:r>
              <a:rPr lang="en-US" sz="2200" b="1" dirty="0">
                <a:solidFill>
                  <a:schemeClr val="bg1"/>
                </a:solidFill>
              </a:rPr>
              <a:t>Product / Commercial / Policy</a:t>
            </a:r>
          </a:p>
          <a:p>
            <a:pPr algn="ctr"/>
            <a:r>
              <a:rPr lang="en-US" dirty="0">
                <a:solidFill>
                  <a:schemeClr val="bg1"/>
                </a:solidFill>
              </a:rPr>
              <a:t>Ryan Jones</a:t>
            </a:r>
          </a:p>
          <a:p>
            <a:pPr algn="ctr"/>
            <a:r>
              <a:rPr lang="en-US" dirty="0">
                <a:solidFill>
                  <a:schemeClr val="bg1"/>
                </a:solidFill>
              </a:rPr>
              <a:t>Alice Chang</a:t>
            </a:r>
          </a:p>
          <a:p>
            <a:pPr algn="ctr"/>
            <a:r>
              <a:rPr lang="en-US" dirty="0">
                <a:solidFill>
                  <a:schemeClr val="bg1"/>
                </a:solidFill>
              </a:rPr>
              <a:t>Abby Sherburne</a:t>
            </a:r>
          </a:p>
          <a:p>
            <a:pPr algn="ctr"/>
            <a:r>
              <a:rPr lang="en-US" dirty="0">
                <a:solidFill>
                  <a:schemeClr val="bg1"/>
                </a:solidFill>
              </a:rPr>
              <a:t>Alison Etheridge</a:t>
            </a:r>
          </a:p>
          <a:p>
            <a:pPr algn="ctr"/>
            <a:r>
              <a:rPr lang="en-US" dirty="0">
                <a:solidFill>
                  <a:schemeClr val="bg1"/>
                </a:solidFill>
              </a:rPr>
              <a:t>Sam Horvath</a:t>
            </a:r>
          </a:p>
        </p:txBody>
      </p:sp>
    </p:spTree>
    <p:extLst>
      <p:ext uri="{BB962C8B-B14F-4D97-AF65-F5344CB8AC3E}">
        <p14:creationId xmlns:p14="http://schemas.microsoft.com/office/powerpoint/2010/main" val="41119386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B9B7EC0-8835-DB48-6D5F-136D6A1C81E4}"/>
              </a:ext>
            </a:extLst>
          </p:cNvPr>
          <p:cNvSpPr>
            <a:spLocks noGrp="1"/>
          </p:cNvSpPr>
          <p:nvPr>
            <p:ph type="sldNum" sz="quarter" idx="11"/>
          </p:nvPr>
        </p:nvSpPr>
        <p:spPr/>
        <p:txBody>
          <a:bodyPr/>
          <a:lstStyle/>
          <a:p>
            <a:fld id="{B7AE8F5D-99F6-8A4F-89E5-C6E50EB24838}" type="slidenum">
              <a:rPr lang="en-US" smtClean="0"/>
              <a:pPr/>
              <a:t>2</a:t>
            </a:fld>
            <a:endParaRPr lang="en-US"/>
          </a:p>
        </p:txBody>
      </p:sp>
      <p:sp>
        <p:nvSpPr>
          <p:cNvPr id="3" name="Footer Placeholder 2">
            <a:extLst>
              <a:ext uri="{FF2B5EF4-FFF2-40B4-BE49-F238E27FC236}">
                <a16:creationId xmlns:a16="http://schemas.microsoft.com/office/drawing/2014/main" id="{6943E6E4-7582-B21C-F540-55F8E1F3F67B}"/>
              </a:ext>
            </a:extLst>
          </p:cNvPr>
          <p:cNvSpPr>
            <a:spLocks noGrp="1"/>
          </p:cNvSpPr>
          <p:nvPr>
            <p:ph type="ftr" sz="quarter" idx="3"/>
          </p:nvPr>
        </p:nvSpPr>
        <p:spPr/>
        <p:txBody>
          <a:bodyPr/>
          <a:lstStyle/>
          <a:p>
            <a:r>
              <a:rPr lang="en-US" sz="900"/>
              <a:t>CONFIDENTIAL</a:t>
            </a:r>
            <a:r>
              <a:rPr lang="en-US"/>
              <a:t> </a:t>
            </a:r>
            <a:r>
              <a:rPr lang="en-US">
                <a:cs typeface="Arial" panose="020B0604020202020204" pitchFamily="34" charset="0"/>
              </a:rPr>
              <a:t>©</a:t>
            </a:r>
            <a:r>
              <a:rPr lang="en-US" sz="1050"/>
              <a:t> </a:t>
            </a:r>
            <a:r>
              <a:rPr lang="en-US" sz="900"/>
              <a:t>2023 INDIGO AG</a:t>
            </a:r>
          </a:p>
        </p:txBody>
      </p:sp>
      <p:sp>
        <p:nvSpPr>
          <p:cNvPr id="5" name="Title 1">
            <a:extLst>
              <a:ext uri="{FF2B5EF4-FFF2-40B4-BE49-F238E27FC236}">
                <a16:creationId xmlns:a16="http://schemas.microsoft.com/office/drawing/2014/main" id="{ACDD53E6-B647-2965-B498-FB54B01FADE7}"/>
              </a:ext>
            </a:extLst>
          </p:cNvPr>
          <p:cNvSpPr txBox="1">
            <a:spLocks/>
          </p:cNvSpPr>
          <p:nvPr/>
        </p:nvSpPr>
        <p:spPr>
          <a:xfrm>
            <a:off x="305691" y="332939"/>
            <a:ext cx="11524359" cy="1107996"/>
          </a:xfrm>
          <a:prstGeom prst="rect">
            <a:avLst/>
          </a:prstGeom>
          <a:noFill/>
        </p:spPr>
        <p:txBody>
          <a:bodyPr vert="horz" wrap="square" lIns="68580" tIns="34290" rIns="68580" bIns="34290" rtlCol="0" anchor="t">
            <a:spAutoFit/>
          </a:bodyPr>
          <a:lstStyle>
            <a:lvl1pPr algn="l" defTabSz="914377" rtl="0" eaLnBrk="1" latinLnBrk="0" hangingPunct="1">
              <a:lnSpc>
                <a:spcPct val="90000"/>
              </a:lnSpc>
              <a:spcBef>
                <a:spcPct val="0"/>
              </a:spcBef>
              <a:buNone/>
              <a:defRPr kumimoji="0" lang="en-US" sz="3200" b="1" i="0" u="none" strike="noStrike" kern="1200" cap="none" spc="0" normalizeH="0" baseline="0" dirty="0">
                <a:ln>
                  <a:noFill/>
                </a:ln>
                <a:solidFill>
                  <a:schemeClr val="accent1"/>
                </a:solidFill>
                <a:effectLst/>
                <a:uLnTx/>
                <a:uFillTx/>
                <a:latin typeface="+mj-lt"/>
                <a:ea typeface="+mj-ea"/>
                <a:cs typeface="+mj-cs"/>
              </a:defRPr>
            </a:lvl1pPr>
          </a:lstStyle>
          <a:p>
            <a:pPr algn="ctr"/>
            <a:r>
              <a:rPr lang="en-US" sz="2500" b="0" dirty="0"/>
              <a:t>Brands are publicly committing to reducing their environmental footprints. Net-zero emissions are achievable through internal emissions mitigation, offsets, and supply chain improvements.</a:t>
            </a:r>
          </a:p>
        </p:txBody>
      </p:sp>
      <p:sp>
        <p:nvSpPr>
          <p:cNvPr id="6" name="Rectangle 5">
            <a:extLst>
              <a:ext uri="{FF2B5EF4-FFF2-40B4-BE49-F238E27FC236}">
                <a16:creationId xmlns:a16="http://schemas.microsoft.com/office/drawing/2014/main" id="{9C88A752-E062-93BC-4E82-385628A6A03E}"/>
              </a:ext>
            </a:extLst>
          </p:cNvPr>
          <p:cNvSpPr/>
          <p:nvPr/>
        </p:nvSpPr>
        <p:spPr>
          <a:xfrm>
            <a:off x="1727754" y="5350803"/>
            <a:ext cx="649224" cy="326284"/>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rPr>
              <a:t>Scope 1</a:t>
            </a:r>
          </a:p>
        </p:txBody>
      </p:sp>
      <p:sp>
        <p:nvSpPr>
          <p:cNvPr id="7" name="Rectangle 6">
            <a:extLst>
              <a:ext uri="{FF2B5EF4-FFF2-40B4-BE49-F238E27FC236}">
                <a16:creationId xmlns:a16="http://schemas.microsoft.com/office/drawing/2014/main" id="{F7A936F9-4BA3-F676-6C24-7A338665FEC4}"/>
              </a:ext>
            </a:extLst>
          </p:cNvPr>
          <p:cNvSpPr/>
          <p:nvPr/>
        </p:nvSpPr>
        <p:spPr>
          <a:xfrm>
            <a:off x="2566103" y="4836027"/>
            <a:ext cx="649224" cy="434094"/>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rPr>
              <a:t>Scope 2</a:t>
            </a:r>
          </a:p>
        </p:txBody>
      </p:sp>
      <p:sp>
        <p:nvSpPr>
          <p:cNvPr id="8" name="Rectangle 7">
            <a:extLst>
              <a:ext uri="{FF2B5EF4-FFF2-40B4-BE49-F238E27FC236}">
                <a16:creationId xmlns:a16="http://schemas.microsoft.com/office/drawing/2014/main" id="{293CA64C-9460-1391-5D85-3995E2C6D7E0}"/>
              </a:ext>
            </a:extLst>
          </p:cNvPr>
          <p:cNvSpPr/>
          <p:nvPr/>
        </p:nvSpPr>
        <p:spPr>
          <a:xfrm>
            <a:off x="3412377" y="1909573"/>
            <a:ext cx="649224" cy="2926453"/>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rPr>
              <a:t>Scope 3</a:t>
            </a:r>
          </a:p>
        </p:txBody>
      </p:sp>
      <p:sp>
        <p:nvSpPr>
          <p:cNvPr id="9" name="Rectangle 8">
            <a:extLst>
              <a:ext uri="{FF2B5EF4-FFF2-40B4-BE49-F238E27FC236}">
                <a16:creationId xmlns:a16="http://schemas.microsoft.com/office/drawing/2014/main" id="{85BA2EF0-6BDD-41F6-4DED-FD41C29CCD2D}"/>
              </a:ext>
            </a:extLst>
          </p:cNvPr>
          <p:cNvSpPr/>
          <p:nvPr/>
        </p:nvSpPr>
        <p:spPr>
          <a:xfrm>
            <a:off x="6435053" y="5130292"/>
            <a:ext cx="649224" cy="546796"/>
          </a:xfrm>
          <a:prstGeom prst="rect">
            <a:avLst/>
          </a:prstGeom>
          <a:solidFill>
            <a:schemeClr val="tx1"/>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mn-cs"/>
            </a:endParaRPr>
          </a:p>
        </p:txBody>
      </p:sp>
      <p:sp>
        <p:nvSpPr>
          <p:cNvPr id="10" name="TextBox 9">
            <a:extLst>
              <a:ext uri="{FF2B5EF4-FFF2-40B4-BE49-F238E27FC236}">
                <a16:creationId xmlns:a16="http://schemas.microsoft.com/office/drawing/2014/main" id="{9A14C756-53B2-EB2D-EDFB-F7ED436E43E7}"/>
              </a:ext>
            </a:extLst>
          </p:cNvPr>
          <p:cNvSpPr txBox="1"/>
          <p:nvPr/>
        </p:nvSpPr>
        <p:spPr>
          <a:xfrm>
            <a:off x="1477509" y="5656882"/>
            <a:ext cx="1149713" cy="43088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a:ln>
                  <a:noFill/>
                </a:ln>
                <a:solidFill>
                  <a:srgbClr val="505050"/>
                </a:solidFill>
                <a:effectLst/>
                <a:uLnTx/>
                <a:uFillTx/>
                <a:latin typeface="Arial" panose="020B0604020202020204" pitchFamily="34" charset="0"/>
                <a:ea typeface="+mn-ea"/>
                <a:cs typeface="Arial" panose="020B0604020202020204" pitchFamily="34" charset="0"/>
              </a:rPr>
              <a:t>Internal Emissions</a:t>
            </a:r>
          </a:p>
        </p:txBody>
      </p:sp>
      <p:sp>
        <p:nvSpPr>
          <p:cNvPr id="11" name="TextBox 10">
            <a:extLst>
              <a:ext uri="{FF2B5EF4-FFF2-40B4-BE49-F238E27FC236}">
                <a16:creationId xmlns:a16="http://schemas.microsoft.com/office/drawing/2014/main" id="{4928B51E-11FF-4F68-D417-F7207B778864}"/>
              </a:ext>
            </a:extLst>
          </p:cNvPr>
          <p:cNvSpPr txBox="1"/>
          <p:nvPr/>
        </p:nvSpPr>
        <p:spPr>
          <a:xfrm>
            <a:off x="2212462" y="5235065"/>
            <a:ext cx="1382405" cy="46166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Arial" panose="020B0604020202020204" pitchFamily="34" charset="0"/>
                <a:ea typeface="+mn-ea"/>
                <a:cs typeface="Arial" panose="020B0604020202020204" pitchFamily="34" charset="0"/>
              </a:rPr>
              <a:t>Purchased Electricity</a:t>
            </a:r>
          </a:p>
        </p:txBody>
      </p:sp>
      <p:sp>
        <p:nvSpPr>
          <p:cNvPr id="12" name="TextBox 11">
            <a:extLst>
              <a:ext uri="{FF2B5EF4-FFF2-40B4-BE49-F238E27FC236}">
                <a16:creationId xmlns:a16="http://schemas.microsoft.com/office/drawing/2014/main" id="{392187BE-6BF1-2849-7957-BEE4C679E8D9}"/>
              </a:ext>
            </a:extLst>
          </p:cNvPr>
          <p:cNvSpPr txBox="1"/>
          <p:nvPr/>
        </p:nvSpPr>
        <p:spPr>
          <a:xfrm>
            <a:off x="3233172" y="4844363"/>
            <a:ext cx="1035842"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a:ln>
                  <a:noFill/>
                </a:ln>
                <a:solidFill>
                  <a:srgbClr val="505050"/>
                </a:solidFill>
                <a:effectLst/>
                <a:uLnTx/>
                <a:uFillTx/>
                <a:latin typeface="Arial" panose="020B0604020202020204" pitchFamily="34" charset="0"/>
                <a:ea typeface="+mn-ea"/>
                <a:cs typeface="Arial" panose="020B0604020202020204" pitchFamily="34" charset="0"/>
              </a:rPr>
              <a:t>Supply Chain Emissions</a:t>
            </a:r>
          </a:p>
        </p:txBody>
      </p:sp>
      <p:cxnSp>
        <p:nvCxnSpPr>
          <p:cNvPr id="13" name="Straight Arrow Connector 12">
            <a:extLst>
              <a:ext uri="{FF2B5EF4-FFF2-40B4-BE49-F238E27FC236}">
                <a16:creationId xmlns:a16="http://schemas.microsoft.com/office/drawing/2014/main" id="{FE4193F7-250D-9944-B026-1C894867B88B}"/>
              </a:ext>
            </a:extLst>
          </p:cNvPr>
          <p:cNvCxnSpPr>
            <a:cxnSpLocks/>
          </p:cNvCxnSpPr>
          <p:nvPr/>
        </p:nvCxnSpPr>
        <p:spPr>
          <a:xfrm flipV="1">
            <a:off x="1496759" y="1583339"/>
            <a:ext cx="0" cy="4101786"/>
          </a:xfrm>
          <a:prstGeom prst="straightConnector1">
            <a:avLst/>
          </a:prstGeom>
          <a:ln>
            <a:tailEnd type="triangle"/>
          </a:ln>
          <a:effectLst>
            <a:outerShdw blurRad="50800" dist="38100" dir="2700000" algn="tl" rotWithShape="0">
              <a:prstClr val="black">
                <a:alpha val="40000"/>
              </a:prstClr>
            </a:outerShdw>
          </a:effectLst>
        </p:spPr>
        <p:style>
          <a:lnRef idx="2">
            <a:schemeClr val="dk1"/>
          </a:lnRef>
          <a:fillRef idx="0">
            <a:schemeClr val="dk1"/>
          </a:fillRef>
          <a:effectRef idx="1">
            <a:schemeClr val="dk1"/>
          </a:effectRef>
          <a:fontRef idx="minor">
            <a:schemeClr val="tx1"/>
          </a:fontRef>
        </p:style>
      </p:cxnSp>
      <p:sp>
        <p:nvSpPr>
          <p:cNvPr id="14" name="TextBox 13">
            <a:extLst>
              <a:ext uri="{FF2B5EF4-FFF2-40B4-BE49-F238E27FC236}">
                <a16:creationId xmlns:a16="http://schemas.microsoft.com/office/drawing/2014/main" id="{AC1B81FF-6962-A8B6-E440-BA3D4BF35233}"/>
              </a:ext>
            </a:extLst>
          </p:cNvPr>
          <p:cNvSpPr txBox="1"/>
          <p:nvPr/>
        </p:nvSpPr>
        <p:spPr>
          <a:xfrm rot="16200000">
            <a:off x="-1214785" y="3047126"/>
            <a:ext cx="4773316" cy="58477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E7E6E6">
                    <a:lumMod val="25000"/>
                  </a:srgbClr>
                </a:solidFill>
                <a:effectLst/>
                <a:uLnTx/>
                <a:uFillTx/>
                <a:latin typeface="Arial" panose="020B0604020202020204" pitchFamily="34" charset="0"/>
                <a:ea typeface="+mn-ea"/>
                <a:cs typeface="Arial" panose="020B0604020202020204" pitchFamily="34" charset="0"/>
              </a:rPr>
              <a:t>Greenhouse Gas Emissions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E7E6E6">
                    <a:lumMod val="25000"/>
                  </a:srgbClr>
                </a:solidFill>
                <a:effectLst/>
                <a:uLnTx/>
                <a:uFillTx/>
                <a:latin typeface="Arial" panose="020B0604020202020204" pitchFamily="34" charset="0"/>
                <a:ea typeface="+mn-ea"/>
                <a:cs typeface="Arial" panose="020B0604020202020204" pitchFamily="34" charset="0"/>
              </a:rPr>
              <a:t>(or </a:t>
            </a:r>
            <a:r>
              <a:rPr kumimoji="0" lang="en-US" sz="1600" b="0" i="0" u="none" strike="noStrike" kern="1200" cap="none" spc="0" normalizeH="0" baseline="0" noProof="0" err="1">
                <a:ln>
                  <a:noFill/>
                </a:ln>
                <a:solidFill>
                  <a:srgbClr val="E7E6E6">
                    <a:lumMod val="25000"/>
                  </a:srgbClr>
                </a:solidFill>
                <a:effectLst/>
                <a:uLnTx/>
                <a:uFillTx/>
                <a:latin typeface="Arial" panose="020B0604020202020204" pitchFamily="34" charset="0"/>
                <a:ea typeface="+mn-ea"/>
                <a:cs typeface="Arial" panose="020B0604020202020204" pitchFamily="34" charset="0"/>
              </a:rPr>
              <a:t>tonnes</a:t>
            </a:r>
            <a:r>
              <a:rPr kumimoji="0" lang="en-US" sz="1600" b="0" i="0" u="none" strike="noStrike" kern="1200" cap="none" spc="0" normalizeH="0" baseline="0" noProof="0">
                <a:ln>
                  <a:noFill/>
                </a:ln>
                <a:solidFill>
                  <a:srgbClr val="E7E6E6">
                    <a:lumMod val="25000"/>
                  </a:srgbClr>
                </a:solidFill>
                <a:effectLst/>
                <a:uLnTx/>
                <a:uFillTx/>
                <a:latin typeface="Arial" panose="020B0604020202020204" pitchFamily="34" charset="0"/>
                <a:ea typeface="+mn-ea"/>
                <a:cs typeface="Arial" panose="020B0604020202020204" pitchFamily="34" charset="0"/>
              </a:rPr>
              <a:t> of Carbon Equivalent)</a:t>
            </a:r>
          </a:p>
        </p:txBody>
      </p:sp>
      <p:sp>
        <p:nvSpPr>
          <p:cNvPr id="15" name="Rectangle 14">
            <a:extLst>
              <a:ext uri="{FF2B5EF4-FFF2-40B4-BE49-F238E27FC236}">
                <a16:creationId xmlns:a16="http://schemas.microsoft.com/office/drawing/2014/main" id="{F660AD67-752C-BA07-197A-405177811DC2}"/>
              </a:ext>
            </a:extLst>
          </p:cNvPr>
          <p:cNvSpPr/>
          <p:nvPr/>
        </p:nvSpPr>
        <p:spPr>
          <a:xfrm>
            <a:off x="4479503" y="1909574"/>
            <a:ext cx="649224" cy="2602140"/>
          </a:xfrm>
          <a:prstGeom prst="rect">
            <a:avLst/>
          </a:prstGeom>
          <a:solidFill>
            <a:srgbClr val="EA533D"/>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pitchFamily="34" charset="0"/>
              <a:ea typeface="+mn-ea"/>
              <a:cs typeface="+mn-cs"/>
            </a:endParaRPr>
          </a:p>
        </p:txBody>
      </p:sp>
      <p:cxnSp>
        <p:nvCxnSpPr>
          <p:cNvPr id="16" name="Straight Arrow Connector 15">
            <a:extLst>
              <a:ext uri="{FF2B5EF4-FFF2-40B4-BE49-F238E27FC236}">
                <a16:creationId xmlns:a16="http://schemas.microsoft.com/office/drawing/2014/main" id="{76B30476-FD91-85A4-AD08-5816CDAC14C6}"/>
              </a:ext>
            </a:extLst>
          </p:cNvPr>
          <p:cNvCxnSpPr>
            <a:cxnSpLocks/>
          </p:cNvCxnSpPr>
          <p:nvPr/>
        </p:nvCxnSpPr>
        <p:spPr>
          <a:xfrm>
            <a:off x="1509902" y="5680066"/>
            <a:ext cx="8289651" cy="7103"/>
          </a:xfrm>
          <a:prstGeom prst="straightConnector1">
            <a:avLst/>
          </a:prstGeom>
          <a:ln>
            <a:tailEnd type="triangle"/>
          </a:ln>
          <a:effectLst/>
        </p:spPr>
        <p:style>
          <a:lnRef idx="2">
            <a:schemeClr val="dk1"/>
          </a:lnRef>
          <a:fillRef idx="0">
            <a:schemeClr val="dk1"/>
          </a:fillRef>
          <a:effectRef idx="1">
            <a:schemeClr val="dk1"/>
          </a:effectRef>
          <a:fontRef idx="minor">
            <a:schemeClr val="tx1"/>
          </a:fontRef>
        </p:style>
      </p:cxnSp>
      <p:sp>
        <p:nvSpPr>
          <p:cNvPr id="17" name="Rectangle 16">
            <a:extLst>
              <a:ext uri="{FF2B5EF4-FFF2-40B4-BE49-F238E27FC236}">
                <a16:creationId xmlns:a16="http://schemas.microsoft.com/office/drawing/2014/main" id="{DFE917B8-7CF2-CF1A-54C2-A202496EB584}"/>
              </a:ext>
            </a:extLst>
          </p:cNvPr>
          <p:cNvSpPr/>
          <p:nvPr/>
        </p:nvSpPr>
        <p:spPr>
          <a:xfrm>
            <a:off x="7457583" y="5130291"/>
            <a:ext cx="649224" cy="546796"/>
          </a:xfrm>
          <a:prstGeom prst="rect">
            <a:avLst/>
          </a:prstGeom>
          <a:solidFill>
            <a:srgbClr val="5795D5"/>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pitchFamily="34" charset="0"/>
              <a:ea typeface="+mn-ea"/>
              <a:cs typeface="+mn-cs"/>
            </a:endParaRPr>
          </a:p>
        </p:txBody>
      </p:sp>
      <p:sp>
        <p:nvSpPr>
          <p:cNvPr id="18" name="TextBox 17">
            <a:extLst>
              <a:ext uri="{FF2B5EF4-FFF2-40B4-BE49-F238E27FC236}">
                <a16:creationId xmlns:a16="http://schemas.microsoft.com/office/drawing/2014/main" id="{12CAC5D5-A4CC-33F5-5929-09286B597506}"/>
              </a:ext>
            </a:extLst>
          </p:cNvPr>
          <p:cNvSpPr txBox="1"/>
          <p:nvPr/>
        </p:nvSpPr>
        <p:spPr>
          <a:xfrm>
            <a:off x="4190126" y="4512860"/>
            <a:ext cx="1267032"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a:ln>
                  <a:noFill/>
                </a:ln>
                <a:solidFill>
                  <a:srgbClr val="EA533D"/>
                </a:solidFill>
                <a:effectLst/>
                <a:uLnTx/>
                <a:uFillTx/>
                <a:latin typeface="Arial" panose="020B0604020202020204" pitchFamily="34" charset="0"/>
                <a:ea typeface="+mn-ea"/>
                <a:cs typeface="Arial" panose="020B0604020202020204" pitchFamily="34" charset="0"/>
              </a:rPr>
              <a:t>Scope 3 Emission Reductions</a:t>
            </a:r>
          </a:p>
        </p:txBody>
      </p:sp>
      <p:sp>
        <p:nvSpPr>
          <p:cNvPr id="20" name="TextBox 19">
            <a:extLst>
              <a:ext uri="{FF2B5EF4-FFF2-40B4-BE49-F238E27FC236}">
                <a16:creationId xmlns:a16="http://schemas.microsoft.com/office/drawing/2014/main" id="{00E6317A-66C3-4E34-9FCA-FFA1EF8BAB36}"/>
              </a:ext>
            </a:extLst>
          </p:cNvPr>
          <p:cNvSpPr txBox="1"/>
          <p:nvPr/>
        </p:nvSpPr>
        <p:spPr>
          <a:xfrm>
            <a:off x="7332225" y="5647528"/>
            <a:ext cx="899939" cy="600164"/>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100" b="1" i="0" u="none" strike="noStrike" kern="1200" cap="none" spc="0" normalizeH="0" baseline="0" noProof="0" dirty="0">
                <a:ln>
                  <a:noFill/>
                </a:ln>
                <a:solidFill>
                  <a:srgbClr val="488CD1"/>
                </a:solidFill>
                <a:effectLst/>
                <a:uLnTx/>
                <a:uFillTx/>
                <a:latin typeface="Arial" panose="020B0604020202020204" pitchFamily="34" charset="0"/>
                <a:ea typeface="+mn-ea"/>
                <a:cs typeface="Arial" panose="020B0604020202020204" pitchFamily="34" charset="0"/>
              </a:rPr>
              <a:t>Purchase of Carbon Credits</a:t>
            </a:r>
          </a:p>
        </p:txBody>
      </p:sp>
      <p:sp>
        <p:nvSpPr>
          <p:cNvPr id="22" name="Rectangle 21">
            <a:extLst>
              <a:ext uri="{FF2B5EF4-FFF2-40B4-BE49-F238E27FC236}">
                <a16:creationId xmlns:a16="http://schemas.microsoft.com/office/drawing/2014/main" id="{4A02DA0F-C29D-9582-3F8A-23155A6B1EBF}"/>
              </a:ext>
            </a:extLst>
          </p:cNvPr>
          <p:cNvSpPr/>
          <p:nvPr/>
        </p:nvSpPr>
        <p:spPr>
          <a:xfrm>
            <a:off x="5433646" y="4518342"/>
            <a:ext cx="649224" cy="597234"/>
          </a:xfrm>
          <a:prstGeom prst="rect">
            <a:avLst/>
          </a:prstGeom>
          <a:solidFill>
            <a:srgbClr val="00B050"/>
          </a:solidFill>
          <a:ln w="12700" cap="flat" cmpd="sng" algn="ctr">
            <a:noFill/>
            <a:prstDash val="solid"/>
            <a:miter lim="800000"/>
          </a:ln>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Arial" panose="020B0604020202020204" pitchFamily="34" charset="0"/>
              <a:ea typeface="+mn-ea"/>
              <a:cs typeface="+mn-cs"/>
            </a:endParaRPr>
          </a:p>
        </p:txBody>
      </p:sp>
      <p:sp>
        <p:nvSpPr>
          <p:cNvPr id="23" name="TextBox 22">
            <a:extLst>
              <a:ext uri="{FF2B5EF4-FFF2-40B4-BE49-F238E27FC236}">
                <a16:creationId xmlns:a16="http://schemas.microsoft.com/office/drawing/2014/main" id="{5B92B72F-5D99-B444-8C0C-EF3B7A7A4C22}"/>
              </a:ext>
            </a:extLst>
          </p:cNvPr>
          <p:cNvSpPr txBox="1"/>
          <p:nvPr/>
        </p:nvSpPr>
        <p:spPr>
          <a:xfrm>
            <a:off x="5109987" y="5088439"/>
            <a:ext cx="1267032"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a:solidFill>
                  <a:srgbClr val="00B050"/>
                </a:solidFill>
                <a:latin typeface="Arial" panose="020B0604020202020204" pitchFamily="34" charset="0"/>
                <a:cs typeface="Arial" panose="020B0604020202020204" pitchFamily="34" charset="0"/>
              </a:rPr>
              <a:t>Scope 1 &amp; 2 Emission Reductions</a:t>
            </a:r>
          </a:p>
        </p:txBody>
      </p:sp>
      <p:grpSp>
        <p:nvGrpSpPr>
          <p:cNvPr id="24" name="Group 23">
            <a:extLst>
              <a:ext uri="{FF2B5EF4-FFF2-40B4-BE49-F238E27FC236}">
                <a16:creationId xmlns:a16="http://schemas.microsoft.com/office/drawing/2014/main" id="{3C7A5C1F-470A-4F58-7B29-6902975512F2}"/>
              </a:ext>
            </a:extLst>
          </p:cNvPr>
          <p:cNvGrpSpPr/>
          <p:nvPr/>
        </p:nvGrpSpPr>
        <p:grpSpPr>
          <a:xfrm>
            <a:off x="6978151" y="1487346"/>
            <a:ext cx="5207156" cy="3112660"/>
            <a:chOff x="4888028" y="1311493"/>
            <a:chExt cx="5207156" cy="3112660"/>
          </a:xfrm>
        </p:grpSpPr>
        <p:grpSp>
          <p:nvGrpSpPr>
            <p:cNvPr id="25" name="Group 24">
              <a:extLst>
                <a:ext uri="{FF2B5EF4-FFF2-40B4-BE49-F238E27FC236}">
                  <a16:creationId xmlns:a16="http://schemas.microsoft.com/office/drawing/2014/main" id="{A67F645F-4012-69EB-ADF9-A22D9EAAD031}"/>
                </a:ext>
              </a:extLst>
            </p:cNvPr>
            <p:cNvGrpSpPr/>
            <p:nvPr/>
          </p:nvGrpSpPr>
          <p:grpSpPr>
            <a:xfrm>
              <a:off x="4888028" y="1311493"/>
              <a:ext cx="5207156" cy="3112660"/>
              <a:chOff x="4888028" y="1311493"/>
              <a:chExt cx="5207156" cy="3112660"/>
            </a:xfrm>
          </p:grpSpPr>
          <p:pic>
            <p:nvPicPr>
              <p:cNvPr id="27" name="Picture 2">
                <a:extLst>
                  <a:ext uri="{FF2B5EF4-FFF2-40B4-BE49-F238E27FC236}">
                    <a16:creationId xmlns:a16="http://schemas.microsoft.com/office/drawing/2014/main" id="{BFBC8636-AE5B-B5DD-D9D3-756B43EEF854}"/>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5026380" y="3131139"/>
                <a:ext cx="1008032" cy="338907"/>
              </a:xfrm>
              <a:prstGeom prst="rect">
                <a:avLst/>
              </a:prstGeom>
            </p:spPr>
          </p:pic>
          <p:pic>
            <p:nvPicPr>
              <p:cNvPr id="28" name="Picture 4">
                <a:extLst>
                  <a:ext uri="{FF2B5EF4-FFF2-40B4-BE49-F238E27FC236}">
                    <a16:creationId xmlns:a16="http://schemas.microsoft.com/office/drawing/2014/main" id="{E3A6AF95-34AA-E947-083C-D584572B49EC}"/>
                  </a:ext>
                </a:extLst>
              </p:cNvPr>
              <p:cNvPicPr>
                <a:picLocks noChangeAspect="1"/>
              </p:cNvPicPr>
              <p:nvPr/>
            </p:nvPicPr>
            <p:blipFill>
              <a:blip r:embed="rId5">
                <a:extLst>
                  <a:ext uri="{96DAC541-7B7A-43D3-8B79-37D633B846F1}">
                    <asvg:svgBlip xmlns:asvg="http://schemas.microsoft.com/office/drawing/2016/SVG/main" r:embed="rId6"/>
                  </a:ext>
                </a:extLst>
              </a:blip>
              <a:srcRect/>
              <a:stretch/>
            </p:blipFill>
            <p:spPr>
              <a:xfrm>
                <a:off x="4888028" y="1311493"/>
                <a:ext cx="1344162" cy="512448"/>
              </a:xfrm>
              <a:prstGeom prst="rect">
                <a:avLst/>
              </a:prstGeom>
            </p:spPr>
          </p:pic>
          <p:sp>
            <p:nvSpPr>
              <p:cNvPr id="29" name="TextBox 28">
                <a:extLst>
                  <a:ext uri="{FF2B5EF4-FFF2-40B4-BE49-F238E27FC236}">
                    <a16:creationId xmlns:a16="http://schemas.microsoft.com/office/drawing/2014/main" id="{FCD43563-64E5-6A51-7447-F5721559895A}"/>
                  </a:ext>
                </a:extLst>
              </p:cNvPr>
              <p:cNvSpPr txBox="1"/>
              <p:nvPr/>
            </p:nvSpPr>
            <p:spPr>
              <a:xfrm>
                <a:off x="6138087" y="1862899"/>
                <a:ext cx="3957097" cy="954107"/>
              </a:xfrm>
              <a:prstGeom prst="rect">
                <a:avLst/>
              </a:prstGeom>
              <a:noFill/>
            </p:spPr>
            <p:txBody>
              <a:bodyPr wrap="square" rtlCol="0">
                <a:spAutoFit/>
              </a:bodyPr>
              <a:lstStyle/>
              <a:p>
                <a:pPr algn="l"/>
                <a:r>
                  <a:rPr lang="en-US" sz="1400">
                    <a:solidFill>
                      <a:schemeClr val="accent2"/>
                    </a:solidFill>
                  </a:rPr>
                  <a:t>Companies that have committed to net zero with SBTi need to </a:t>
                </a:r>
                <a:r>
                  <a:rPr lang="en-US" sz="1400" b="1">
                    <a:solidFill>
                      <a:schemeClr val="accent2"/>
                    </a:solidFill>
                  </a:rPr>
                  <a:t>reduce their total footprint by 90%* by 2050 </a:t>
                </a:r>
                <a:r>
                  <a:rPr lang="en-US" sz="1400">
                    <a:solidFill>
                      <a:schemeClr val="accent2"/>
                    </a:solidFill>
                  </a:rPr>
                  <a:t>at the latest. Offsets cannot count towards this reduction pathway.  </a:t>
                </a:r>
              </a:p>
            </p:txBody>
          </p:sp>
          <p:sp>
            <p:nvSpPr>
              <p:cNvPr id="30" name="TextBox 29">
                <a:extLst>
                  <a:ext uri="{FF2B5EF4-FFF2-40B4-BE49-F238E27FC236}">
                    <a16:creationId xmlns:a16="http://schemas.microsoft.com/office/drawing/2014/main" id="{30D44E0D-77CB-5871-0D1E-8038D134AE39}"/>
                  </a:ext>
                </a:extLst>
              </p:cNvPr>
              <p:cNvSpPr txBox="1"/>
              <p:nvPr/>
            </p:nvSpPr>
            <p:spPr>
              <a:xfrm>
                <a:off x="6135716" y="3470046"/>
                <a:ext cx="3406381" cy="954107"/>
              </a:xfrm>
              <a:prstGeom prst="rect">
                <a:avLst/>
              </a:prstGeom>
              <a:noFill/>
            </p:spPr>
            <p:txBody>
              <a:bodyPr wrap="square" rtlCol="0">
                <a:spAutoFit/>
              </a:bodyPr>
              <a:lstStyle/>
              <a:p>
                <a:pPr algn="l"/>
                <a:r>
                  <a:rPr lang="en-US" sz="1400" dirty="0">
                    <a:solidFill>
                      <a:srgbClr val="5795D5"/>
                    </a:solidFill>
                  </a:rPr>
                  <a:t>Offsets may be used to achieve a net-zero state in the target year to neutralize residual emissions (up to </a:t>
                </a:r>
                <a:r>
                  <a:rPr lang="en-US" sz="1400" b="1" dirty="0">
                    <a:solidFill>
                      <a:srgbClr val="5795D5"/>
                    </a:solidFill>
                  </a:rPr>
                  <a:t>10% of the base year footprint</a:t>
                </a:r>
                <a:r>
                  <a:rPr lang="en-US" sz="1400" dirty="0">
                    <a:solidFill>
                      <a:srgbClr val="5795D5"/>
                    </a:solidFill>
                  </a:rPr>
                  <a:t>).</a:t>
                </a:r>
              </a:p>
            </p:txBody>
          </p:sp>
          <p:sp>
            <p:nvSpPr>
              <p:cNvPr id="31" name="TextBox 30">
                <a:extLst>
                  <a:ext uri="{FF2B5EF4-FFF2-40B4-BE49-F238E27FC236}">
                    <a16:creationId xmlns:a16="http://schemas.microsoft.com/office/drawing/2014/main" id="{6DD06178-473D-79D1-AFFE-00BAC1B20083}"/>
                  </a:ext>
                </a:extLst>
              </p:cNvPr>
              <p:cNvSpPr txBox="1"/>
              <p:nvPr/>
            </p:nvSpPr>
            <p:spPr>
              <a:xfrm>
                <a:off x="4949854" y="2078342"/>
                <a:ext cx="1185862" cy="523220"/>
              </a:xfrm>
              <a:prstGeom prst="rect">
                <a:avLst/>
              </a:prstGeom>
              <a:noFill/>
            </p:spPr>
            <p:txBody>
              <a:bodyPr wrap="square" rtlCol="0">
                <a:spAutoFit/>
              </a:bodyPr>
              <a:lstStyle/>
              <a:p>
                <a:pPr algn="ctr"/>
                <a:r>
                  <a:rPr lang="en-US" sz="2800" b="1">
                    <a:solidFill>
                      <a:schemeClr val="accent2"/>
                    </a:solidFill>
                  </a:rPr>
                  <a:t>90%</a:t>
                </a:r>
              </a:p>
            </p:txBody>
          </p:sp>
          <p:sp>
            <p:nvSpPr>
              <p:cNvPr id="32" name="Rectangle 31">
                <a:extLst>
                  <a:ext uri="{FF2B5EF4-FFF2-40B4-BE49-F238E27FC236}">
                    <a16:creationId xmlns:a16="http://schemas.microsoft.com/office/drawing/2014/main" id="{451C94DB-BF9C-700C-9C66-61EFC626EDA0}"/>
                  </a:ext>
                </a:extLst>
              </p:cNvPr>
              <p:cNvSpPr/>
              <p:nvPr/>
            </p:nvSpPr>
            <p:spPr>
              <a:xfrm>
                <a:off x="5026380" y="1908242"/>
                <a:ext cx="958864" cy="863420"/>
              </a:xfrm>
              <a:custGeom>
                <a:avLst/>
                <a:gdLst>
                  <a:gd name="connsiteX0" fmla="*/ 0 w 958864"/>
                  <a:gd name="connsiteY0" fmla="*/ 0 h 863420"/>
                  <a:gd name="connsiteX1" fmla="*/ 479432 w 958864"/>
                  <a:gd name="connsiteY1" fmla="*/ 0 h 863420"/>
                  <a:gd name="connsiteX2" fmla="*/ 958864 w 958864"/>
                  <a:gd name="connsiteY2" fmla="*/ 0 h 863420"/>
                  <a:gd name="connsiteX3" fmla="*/ 958864 w 958864"/>
                  <a:gd name="connsiteY3" fmla="*/ 440344 h 863420"/>
                  <a:gd name="connsiteX4" fmla="*/ 958864 w 958864"/>
                  <a:gd name="connsiteY4" fmla="*/ 863420 h 863420"/>
                  <a:gd name="connsiteX5" fmla="*/ 508198 w 958864"/>
                  <a:gd name="connsiteY5" fmla="*/ 863420 h 863420"/>
                  <a:gd name="connsiteX6" fmla="*/ 0 w 958864"/>
                  <a:gd name="connsiteY6" fmla="*/ 863420 h 863420"/>
                  <a:gd name="connsiteX7" fmla="*/ 0 w 958864"/>
                  <a:gd name="connsiteY7" fmla="*/ 423076 h 863420"/>
                  <a:gd name="connsiteX8" fmla="*/ 0 w 958864"/>
                  <a:gd name="connsiteY8" fmla="*/ 0 h 863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8864" h="863420" extrusionOk="0">
                    <a:moveTo>
                      <a:pt x="0" y="0"/>
                    </a:moveTo>
                    <a:cubicBezTo>
                      <a:pt x="210825" y="22081"/>
                      <a:pt x="297039" y="-5149"/>
                      <a:pt x="479432" y="0"/>
                    </a:cubicBezTo>
                    <a:cubicBezTo>
                      <a:pt x="661825" y="5149"/>
                      <a:pt x="834996" y="7807"/>
                      <a:pt x="958864" y="0"/>
                    </a:cubicBezTo>
                    <a:cubicBezTo>
                      <a:pt x="977991" y="145980"/>
                      <a:pt x="968857" y="334810"/>
                      <a:pt x="958864" y="440344"/>
                    </a:cubicBezTo>
                    <a:cubicBezTo>
                      <a:pt x="948871" y="545878"/>
                      <a:pt x="950711" y="689842"/>
                      <a:pt x="958864" y="863420"/>
                    </a:cubicBezTo>
                    <a:cubicBezTo>
                      <a:pt x="838751" y="857986"/>
                      <a:pt x="633308" y="871209"/>
                      <a:pt x="508198" y="863420"/>
                    </a:cubicBezTo>
                    <a:cubicBezTo>
                      <a:pt x="383088" y="855631"/>
                      <a:pt x="222898" y="848990"/>
                      <a:pt x="0" y="863420"/>
                    </a:cubicBezTo>
                    <a:cubicBezTo>
                      <a:pt x="8102" y="677870"/>
                      <a:pt x="-17359" y="568898"/>
                      <a:pt x="0" y="423076"/>
                    </a:cubicBezTo>
                    <a:cubicBezTo>
                      <a:pt x="17359" y="277254"/>
                      <a:pt x="1606" y="165816"/>
                      <a:pt x="0" y="0"/>
                    </a:cubicBezTo>
                    <a:close/>
                  </a:path>
                </a:pathLst>
              </a:custGeom>
              <a:noFill/>
              <a:ln w="28575">
                <a:solidFill>
                  <a:schemeClr val="accent2"/>
                </a:solidFill>
                <a:extLst>
                  <a:ext uri="{C807C97D-BFC1-408E-A445-0C87EB9F89A2}">
                    <ask:lineSketchStyleProps xmlns:ask="http://schemas.microsoft.com/office/drawing/2018/sketchyshapes" sd="1520448206">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99B4CEFC-10FD-7D2B-1091-4B9D55C08278}"/>
                  </a:ext>
                </a:extLst>
              </p:cNvPr>
              <p:cNvSpPr txBox="1"/>
              <p:nvPr/>
            </p:nvSpPr>
            <p:spPr>
              <a:xfrm>
                <a:off x="4949854" y="3685489"/>
                <a:ext cx="1185862" cy="523220"/>
              </a:xfrm>
              <a:prstGeom prst="rect">
                <a:avLst/>
              </a:prstGeom>
              <a:noFill/>
            </p:spPr>
            <p:txBody>
              <a:bodyPr wrap="square" rtlCol="0">
                <a:spAutoFit/>
              </a:bodyPr>
              <a:lstStyle/>
              <a:p>
                <a:pPr algn="ctr"/>
                <a:r>
                  <a:rPr lang="en-US" sz="2800" b="1">
                    <a:solidFill>
                      <a:srgbClr val="5795D5"/>
                    </a:solidFill>
                  </a:rPr>
                  <a:t>10%</a:t>
                </a:r>
              </a:p>
            </p:txBody>
          </p:sp>
        </p:grpSp>
        <p:sp>
          <p:nvSpPr>
            <p:cNvPr id="26" name="Rectangle 25">
              <a:extLst>
                <a:ext uri="{FF2B5EF4-FFF2-40B4-BE49-F238E27FC236}">
                  <a16:creationId xmlns:a16="http://schemas.microsoft.com/office/drawing/2014/main" id="{FE6D3855-D2D5-2BCF-9156-2AD8D3EA4A9A}"/>
                </a:ext>
              </a:extLst>
            </p:cNvPr>
            <p:cNvSpPr/>
            <p:nvPr/>
          </p:nvSpPr>
          <p:spPr>
            <a:xfrm>
              <a:off x="5026380" y="3515389"/>
              <a:ext cx="958864" cy="863420"/>
            </a:xfrm>
            <a:custGeom>
              <a:avLst/>
              <a:gdLst>
                <a:gd name="connsiteX0" fmla="*/ 0 w 958864"/>
                <a:gd name="connsiteY0" fmla="*/ 0 h 863420"/>
                <a:gd name="connsiteX1" fmla="*/ 479432 w 958864"/>
                <a:gd name="connsiteY1" fmla="*/ 0 h 863420"/>
                <a:gd name="connsiteX2" fmla="*/ 958864 w 958864"/>
                <a:gd name="connsiteY2" fmla="*/ 0 h 863420"/>
                <a:gd name="connsiteX3" fmla="*/ 958864 w 958864"/>
                <a:gd name="connsiteY3" fmla="*/ 440344 h 863420"/>
                <a:gd name="connsiteX4" fmla="*/ 958864 w 958864"/>
                <a:gd name="connsiteY4" fmla="*/ 863420 h 863420"/>
                <a:gd name="connsiteX5" fmla="*/ 508198 w 958864"/>
                <a:gd name="connsiteY5" fmla="*/ 863420 h 863420"/>
                <a:gd name="connsiteX6" fmla="*/ 0 w 958864"/>
                <a:gd name="connsiteY6" fmla="*/ 863420 h 863420"/>
                <a:gd name="connsiteX7" fmla="*/ 0 w 958864"/>
                <a:gd name="connsiteY7" fmla="*/ 423076 h 863420"/>
                <a:gd name="connsiteX8" fmla="*/ 0 w 958864"/>
                <a:gd name="connsiteY8" fmla="*/ 0 h 863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8864" h="863420" extrusionOk="0">
                  <a:moveTo>
                    <a:pt x="0" y="0"/>
                  </a:moveTo>
                  <a:cubicBezTo>
                    <a:pt x="210825" y="22081"/>
                    <a:pt x="297039" y="-5149"/>
                    <a:pt x="479432" y="0"/>
                  </a:cubicBezTo>
                  <a:cubicBezTo>
                    <a:pt x="661825" y="5149"/>
                    <a:pt x="834996" y="7807"/>
                    <a:pt x="958864" y="0"/>
                  </a:cubicBezTo>
                  <a:cubicBezTo>
                    <a:pt x="977991" y="145980"/>
                    <a:pt x="968857" y="334810"/>
                    <a:pt x="958864" y="440344"/>
                  </a:cubicBezTo>
                  <a:cubicBezTo>
                    <a:pt x="948871" y="545878"/>
                    <a:pt x="950711" y="689842"/>
                    <a:pt x="958864" y="863420"/>
                  </a:cubicBezTo>
                  <a:cubicBezTo>
                    <a:pt x="838751" y="857986"/>
                    <a:pt x="633308" y="871209"/>
                    <a:pt x="508198" y="863420"/>
                  </a:cubicBezTo>
                  <a:cubicBezTo>
                    <a:pt x="383088" y="855631"/>
                    <a:pt x="222898" y="848990"/>
                    <a:pt x="0" y="863420"/>
                  </a:cubicBezTo>
                  <a:cubicBezTo>
                    <a:pt x="8102" y="677870"/>
                    <a:pt x="-17359" y="568898"/>
                    <a:pt x="0" y="423076"/>
                  </a:cubicBezTo>
                  <a:cubicBezTo>
                    <a:pt x="17359" y="277254"/>
                    <a:pt x="1606" y="165816"/>
                    <a:pt x="0" y="0"/>
                  </a:cubicBezTo>
                  <a:close/>
                </a:path>
              </a:pathLst>
            </a:custGeom>
            <a:noFill/>
            <a:ln w="28575">
              <a:solidFill>
                <a:srgbClr val="5795D5"/>
              </a:solidFill>
              <a:extLst>
                <a:ext uri="{C807C97D-BFC1-408E-A445-0C87EB9F89A2}">
                  <ask:lineSketchStyleProps xmlns:ask="http://schemas.microsoft.com/office/drawing/2018/sketchyshapes" sd="1520448206">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690423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8C2B3-DF11-E951-5B1C-11DF795002D6}"/>
              </a:ext>
            </a:extLst>
          </p:cNvPr>
          <p:cNvSpPr>
            <a:spLocks noGrp="1"/>
          </p:cNvSpPr>
          <p:nvPr>
            <p:ph type="title"/>
          </p:nvPr>
        </p:nvSpPr>
        <p:spPr/>
        <p:txBody>
          <a:bodyPr>
            <a:normAutofit/>
          </a:bodyPr>
          <a:lstStyle/>
          <a:p>
            <a:r>
              <a:rPr lang="en-US" sz="2500" dirty="0"/>
              <a:t>Supply chain improvement requires reliable methods to quantify scope 3 greenhouse gas emissions. </a:t>
            </a:r>
          </a:p>
        </p:txBody>
      </p:sp>
      <p:sp>
        <p:nvSpPr>
          <p:cNvPr id="3" name="Slide Number Placeholder 2">
            <a:extLst>
              <a:ext uri="{FF2B5EF4-FFF2-40B4-BE49-F238E27FC236}">
                <a16:creationId xmlns:a16="http://schemas.microsoft.com/office/drawing/2014/main" id="{9621601A-11D0-F48E-7FB6-E761E59D74B4}"/>
              </a:ext>
            </a:extLst>
          </p:cNvPr>
          <p:cNvSpPr>
            <a:spLocks noGrp="1"/>
          </p:cNvSpPr>
          <p:nvPr>
            <p:ph type="sldNum" sz="quarter" idx="11"/>
          </p:nvPr>
        </p:nvSpPr>
        <p:spPr/>
        <p:txBody>
          <a:bodyPr/>
          <a:lstStyle/>
          <a:p>
            <a:fld id="{B7AE8F5D-99F6-8A4F-89E5-C6E50EB24838}" type="slidenum">
              <a:rPr lang="en-US" smtClean="0"/>
              <a:pPr/>
              <a:t>3</a:t>
            </a:fld>
            <a:endParaRPr lang="en-US"/>
          </a:p>
        </p:txBody>
      </p:sp>
      <p:sp>
        <p:nvSpPr>
          <p:cNvPr id="4" name="Text Placeholder 3">
            <a:extLst>
              <a:ext uri="{FF2B5EF4-FFF2-40B4-BE49-F238E27FC236}">
                <a16:creationId xmlns:a16="http://schemas.microsoft.com/office/drawing/2014/main" id="{F82186A7-6B6E-6E39-0B75-12C5F23B35B7}"/>
              </a:ext>
            </a:extLst>
          </p:cNvPr>
          <p:cNvSpPr>
            <a:spLocks noGrp="1"/>
          </p:cNvSpPr>
          <p:nvPr>
            <p:ph type="body" sz="quarter" idx="12"/>
          </p:nvPr>
        </p:nvSpPr>
        <p:spPr>
          <a:xfrm>
            <a:off x="6116326" y="1399518"/>
            <a:ext cx="5518525" cy="4459021"/>
          </a:xfrm>
        </p:spPr>
        <p:txBody>
          <a:bodyPr/>
          <a:lstStyle/>
          <a:p>
            <a:r>
              <a:rPr lang="en-US" sz="2000" b="1" dirty="0"/>
              <a:t>Modelling agricultural emissions is challenging:</a:t>
            </a:r>
          </a:p>
          <a:p>
            <a:pPr marL="742950" lvl="1" indent="-285750">
              <a:buFont typeface="Arial" panose="020B0604020202020204" pitchFamily="34" charset="0"/>
              <a:buChar char="•"/>
            </a:pPr>
            <a:r>
              <a:rPr lang="en-US" sz="1800" dirty="0"/>
              <a:t>Fields are inherently </a:t>
            </a:r>
            <a:r>
              <a:rPr lang="en-US" sz="1800" b="1" dirty="0"/>
              <a:t>heterogeneous</a:t>
            </a:r>
            <a:r>
              <a:rPr lang="en-US" sz="1800" dirty="0"/>
              <a:t>, </a:t>
            </a:r>
            <a:r>
              <a:rPr lang="en-US" sz="1800" b="1" dirty="0"/>
              <a:t>complex</a:t>
            </a:r>
            <a:r>
              <a:rPr lang="en-US" sz="1800" dirty="0"/>
              <a:t> ecosystems with many physical, biological, and chemical interactions. </a:t>
            </a:r>
          </a:p>
          <a:p>
            <a:pPr marL="742950" lvl="1" indent="-285750">
              <a:buFont typeface="Arial" panose="020B0604020202020204" pitchFamily="34" charset="0"/>
              <a:buChar char="•"/>
            </a:pPr>
            <a:r>
              <a:rPr lang="en-US" sz="1800" dirty="0"/>
              <a:t>Biogeochemical process models are relatively accurate but </a:t>
            </a:r>
            <a:r>
              <a:rPr lang="en-US" sz="1800" b="1" dirty="0"/>
              <a:t>data-hungry </a:t>
            </a:r>
            <a:r>
              <a:rPr lang="en-US" sz="1800" dirty="0"/>
              <a:t>and </a:t>
            </a:r>
            <a:r>
              <a:rPr lang="en-US" sz="1800" b="1" dirty="0"/>
              <a:t>computationally intensive </a:t>
            </a:r>
            <a:r>
              <a:rPr lang="en-US" sz="1800" dirty="0"/>
              <a:t>to run.</a:t>
            </a:r>
          </a:p>
          <a:p>
            <a:pPr marL="742950" lvl="1" indent="-285750">
              <a:buFont typeface="Arial" panose="020B0604020202020204" pitchFamily="34" charset="0"/>
              <a:buChar char="•"/>
            </a:pPr>
            <a:r>
              <a:rPr lang="en-US" sz="1800" dirty="0"/>
              <a:t>Field-level, ground-truth information is </a:t>
            </a:r>
            <a:r>
              <a:rPr lang="en-US" sz="1800" b="1" dirty="0"/>
              <a:t>costly</a:t>
            </a:r>
            <a:r>
              <a:rPr lang="en-US" sz="1800" dirty="0"/>
              <a:t> to collect.</a:t>
            </a:r>
          </a:p>
          <a:p>
            <a:pPr marL="742950" lvl="1" indent="-285750">
              <a:buFont typeface="Arial" panose="020B0604020202020204" pitchFamily="34" charset="0"/>
              <a:buChar char="•"/>
            </a:pPr>
            <a:r>
              <a:rPr lang="en-US" sz="1800" dirty="0"/>
              <a:t>Public data is </a:t>
            </a:r>
            <a:r>
              <a:rPr lang="en-US" sz="1800" b="1" dirty="0"/>
              <a:t>limited</a:t>
            </a:r>
            <a:r>
              <a:rPr lang="en-US" sz="1800" dirty="0"/>
              <a:t> and often too </a:t>
            </a:r>
            <a:r>
              <a:rPr lang="en-US" sz="1800" b="1" dirty="0"/>
              <a:t>aggregated</a:t>
            </a:r>
            <a:r>
              <a:rPr lang="en-US" sz="1800" dirty="0"/>
              <a:t> based on political boundaries to be useful for field-level inference. </a:t>
            </a:r>
          </a:p>
          <a:p>
            <a:pPr marL="742950" lvl="1" indent="-285750">
              <a:buFont typeface="Arial" panose="020B0604020202020204" pitchFamily="34" charset="0"/>
              <a:buChar char="•"/>
            </a:pPr>
            <a:r>
              <a:rPr lang="en-US" sz="1800" dirty="0"/>
              <a:t>Remote sensing is a powerful tool, but only some operations are inferable and at relatively </a:t>
            </a:r>
            <a:r>
              <a:rPr lang="en-US" sz="1800" b="1" dirty="0"/>
              <a:t>coarse</a:t>
            </a:r>
            <a:r>
              <a:rPr lang="en-US" sz="1800" dirty="0"/>
              <a:t> resolution.</a:t>
            </a:r>
          </a:p>
          <a:p>
            <a:pPr lvl="1"/>
            <a:endParaRPr lang="en-US" sz="1800" dirty="0"/>
          </a:p>
        </p:txBody>
      </p:sp>
      <p:sp>
        <p:nvSpPr>
          <p:cNvPr id="7" name="Footer Placeholder 6">
            <a:extLst>
              <a:ext uri="{FF2B5EF4-FFF2-40B4-BE49-F238E27FC236}">
                <a16:creationId xmlns:a16="http://schemas.microsoft.com/office/drawing/2014/main" id="{EA8BBAEE-1113-5C9F-1858-BCC7BBC79DCE}"/>
              </a:ext>
            </a:extLst>
          </p:cNvPr>
          <p:cNvSpPr>
            <a:spLocks noGrp="1"/>
          </p:cNvSpPr>
          <p:nvPr>
            <p:ph type="ftr" sz="quarter" idx="3"/>
          </p:nvPr>
        </p:nvSpPr>
        <p:spPr/>
        <p:txBody>
          <a:bodyPr/>
          <a:lstStyle/>
          <a:p>
            <a:r>
              <a:rPr lang="en-US" sz="900"/>
              <a:t>CONFIDENTIAL</a:t>
            </a:r>
            <a:r>
              <a:rPr lang="en-US"/>
              <a:t> </a:t>
            </a:r>
            <a:r>
              <a:rPr lang="en-US">
                <a:cs typeface="Arial" panose="020B0604020202020204" pitchFamily="34" charset="0"/>
              </a:rPr>
              <a:t>©</a:t>
            </a:r>
            <a:r>
              <a:rPr lang="en-US" sz="1050"/>
              <a:t> </a:t>
            </a:r>
            <a:r>
              <a:rPr lang="en-US" sz="900"/>
              <a:t>2023 INDIGO AG</a:t>
            </a:r>
          </a:p>
        </p:txBody>
      </p:sp>
      <p:graphicFrame>
        <p:nvGraphicFramePr>
          <p:cNvPr id="13" name="Chart 12">
            <a:extLst>
              <a:ext uri="{FF2B5EF4-FFF2-40B4-BE49-F238E27FC236}">
                <a16:creationId xmlns:a16="http://schemas.microsoft.com/office/drawing/2014/main" id="{3F434E3F-3695-2E5F-5EE9-D474E7783BC1}"/>
              </a:ext>
            </a:extLst>
          </p:cNvPr>
          <p:cNvGraphicFramePr/>
          <p:nvPr>
            <p:extLst>
              <p:ext uri="{D42A27DB-BD31-4B8C-83A1-F6EECF244321}">
                <p14:modId xmlns:p14="http://schemas.microsoft.com/office/powerpoint/2010/main" val="1071780501"/>
              </p:ext>
            </p:extLst>
          </p:nvPr>
        </p:nvGraphicFramePr>
        <p:xfrm>
          <a:off x="807673" y="2091181"/>
          <a:ext cx="4147532" cy="3570087"/>
        </p:xfrm>
        <a:graphic>
          <a:graphicData uri="http://schemas.openxmlformats.org/drawingml/2006/chart">
            <c:chart xmlns:c="http://schemas.openxmlformats.org/drawingml/2006/chart" xmlns:r="http://schemas.openxmlformats.org/officeDocument/2006/relationships" r:id="rId3"/>
          </a:graphicData>
        </a:graphic>
      </p:graphicFrame>
      <p:sp>
        <p:nvSpPr>
          <p:cNvPr id="14" name="Rectangle 13">
            <a:extLst>
              <a:ext uri="{FF2B5EF4-FFF2-40B4-BE49-F238E27FC236}">
                <a16:creationId xmlns:a16="http://schemas.microsoft.com/office/drawing/2014/main" id="{CA29DAAD-709F-306D-1B01-1AAC8D0929FC}"/>
              </a:ext>
            </a:extLst>
          </p:cNvPr>
          <p:cNvSpPr/>
          <p:nvPr/>
        </p:nvSpPr>
        <p:spPr>
          <a:xfrm>
            <a:off x="1013623" y="1399519"/>
            <a:ext cx="3760348" cy="7356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defTabSz="1219140">
              <a:defRPr/>
            </a:pPr>
            <a:r>
              <a:rPr lang="en-US" sz="2000" b="1" dirty="0">
                <a:solidFill>
                  <a:srgbClr val="F05541"/>
                </a:solidFill>
                <a:latin typeface="Franklin Gothic Book" panose="020B0503020102020204"/>
              </a:rPr>
              <a:t>Net GHG Reduction Potential from Agriculture (2030)</a:t>
            </a:r>
          </a:p>
        </p:txBody>
      </p:sp>
      <p:sp>
        <p:nvSpPr>
          <p:cNvPr id="15" name="TextBox 14">
            <a:extLst>
              <a:ext uri="{FF2B5EF4-FFF2-40B4-BE49-F238E27FC236}">
                <a16:creationId xmlns:a16="http://schemas.microsoft.com/office/drawing/2014/main" id="{D28DB766-B006-A405-4A2F-DD28071D1A1F}"/>
              </a:ext>
            </a:extLst>
          </p:cNvPr>
          <p:cNvSpPr txBox="1"/>
          <p:nvPr/>
        </p:nvSpPr>
        <p:spPr>
          <a:xfrm>
            <a:off x="-353448" y="6097443"/>
            <a:ext cx="6469774" cy="253916"/>
          </a:xfrm>
          <a:prstGeom prst="rect">
            <a:avLst/>
          </a:prstGeom>
          <a:noFill/>
          <a:ln w="12700">
            <a:noFill/>
          </a:ln>
        </p:spPr>
        <p:txBody>
          <a:bodyPr wrap="square" lIns="91440" tIns="45720" rIns="91440" bIns="45720" rtlCol="0" anchor="t">
            <a:spAutoFit/>
          </a:bodyPr>
          <a:lstStyle/>
          <a:p>
            <a:pPr marL="0" marR="0" lvl="0" indent="0" algn="r" defTabSz="914400" rtl="0" eaLnBrk="1" fontAlgn="auto" latinLnBrk="0" hangingPunct="1">
              <a:lnSpc>
                <a:spcPct val="100000"/>
              </a:lnSpc>
              <a:spcAft>
                <a:spcPts val="0"/>
              </a:spcAft>
              <a:buClrTx/>
              <a:buSzTx/>
              <a:buFontTx/>
              <a:buNone/>
              <a:tabLst/>
              <a:defRPr/>
            </a:pPr>
            <a:r>
              <a:rPr kumimoji="0" lang="en-US" sz="1000" b="0" i="1" u="none" strike="noStrike" kern="1200" cap="none" spc="0" normalizeH="0" baseline="0" noProof="0" dirty="0">
                <a:ln>
                  <a:noFill/>
                </a:ln>
                <a:solidFill>
                  <a:schemeClr val="bg1">
                    <a:lumMod val="50000"/>
                  </a:schemeClr>
                </a:solidFill>
                <a:effectLst/>
                <a:uLnTx/>
                <a:uFillTx/>
                <a:latin typeface="Franklin Gothic Book" panose="020B0503020102020204"/>
                <a:ea typeface="+mn-ea"/>
                <a:cs typeface="+mn-cs"/>
              </a:rPr>
              <a:t>Source: IPCC Sixth Assessment Report (AR6), Working Group III: Mitigation of Climate Change, Figure SPM.7</a:t>
            </a:r>
          </a:p>
        </p:txBody>
      </p:sp>
      <p:sp>
        <p:nvSpPr>
          <p:cNvPr id="16" name="Rectangle 15">
            <a:extLst>
              <a:ext uri="{FF2B5EF4-FFF2-40B4-BE49-F238E27FC236}">
                <a16:creationId xmlns:a16="http://schemas.microsoft.com/office/drawing/2014/main" id="{2ACBED8C-EE25-2233-9FA7-56ABCC7A5C39}"/>
              </a:ext>
            </a:extLst>
          </p:cNvPr>
          <p:cNvSpPr/>
          <p:nvPr/>
        </p:nvSpPr>
        <p:spPr>
          <a:xfrm>
            <a:off x="1457430" y="5483513"/>
            <a:ext cx="975390" cy="5475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E5E5D"/>
                </a:solidFill>
                <a:effectLst/>
                <a:uLnTx/>
                <a:uFillTx/>
                <a:ea typeface="+mn-ea"/>
                <a:cs typeface="+mn-cs"/>
              </a:rPr>
              <a:t>Abatement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E5E5D"/>
                </a:solidFill>
                <a:effectLst/>
                <a:uLnTx/>
                <a:uFillTx/>
                <a:ea typeface="+mn-ea"/>
                <a:cs typeface="+mn-cs"/>
              </a:rPr>
              <a:t>(reduction)</a:t>
            </a:r>
          </a:p>
        </p:txBody>
      </p:sp>
      <p:sp>
        <p:nvSpPr>
          <p:cNvPr id="17" name="Rectangle 16">
            <a:extLst>
              <a:ext uri="{FF2B5EF4-FFF2-40B4-BE49-F238E27FC236}">
                <a16:creationId xmlns:a16="http://schemas.microsoft.com/office/drawing/2014/main" id="{60426865-7D6F-54BB-5210-570AF07E6D6D}"/>
              </a:ext>
            </a:extLst>
          </p:cNvPr>
          <p:cNvSpPr/>
          <p:nvPr/>
        </p:nvSpPr>
        <p:spPr>
          <a:xfrm>
            <a:off x="2441853" y="5483513"/>
            <a:ext cx="1279580" cy="5475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E5E5D"/>
                </a:solidFill>
                <a:effectLst/>
                <a:uLnTx/>
                <a:uFillTx/>
                <a:ea typeface="+mn-ea"/>
                <a:cs typeface="+mn-cs"/>
              </a:rPr>
              <a:t>Sequestration</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a:solidFill>
                  <a:srgbClr val="5E5E5D"/>
                </a:solidFill>
              </a:rPr>
              <a:t>(removal)</a:t>
            </a:r>
            <a:endParaRPr kumimoji="0" lang="en-US" sz="1400" b="0" i="0" u="none" strike="noStrike" kern="1200" cap="none" spc="0" normalizeH="0" baseline="0" noProof="0">
              <a:ln>
                <a:noFill/>
              </a:ln>
              <a:solidFill>
                <a:srgbClr val="5E5E5D"/>
              </a:solidFill>
              <a:effectLst/>
              <a:uLnTx/>
              <a:uFillTx/>
              <a:ea typeface="+mn-ea"/>
              <a:cs typeface="+mn-cs"/>
            </a:endParaRPr>
          </a:p>
        </p:txBody>
      </p:sp>
      <p:sp>
        <p:nvSpPr>
          <p:cNvPr id="18" name="Rectangle 17">
            <a:extLst>
              <a:ext uri="{FF2B5EF4-FFF2-40B4-BE49-F238E27FC236}">
                <a16:creationId xmlns:a16="http://schemas.microsoft.com/office/drawing/2014/main" id="{B0BEC007-99C2-7874-2DEC-1ADAA6D95557}"/>
              </a:ext>
            </a:extLst>
          </p:cNvPr>
          <p:cNvSpPr/>
          <p:nvPr/>
        </p:nvSpPr>
        <p:spPr>
          <a:xfrm>
            <a:off x="3904455" y="5483513"/>
            <a:ext cx="662662" cy="54754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5E5E5D"/>
                </a:solidFill>
                <a:effectLst/>
                <a:uLnTx/>
                <a:uFillTx/>
                <a:ea typeface="+mn-ea"/>
                <a:cs typeface="+mn-cs"/>
              </a:rPr>
              <a:t>Total</a:t>
            </a:r>
          </a:p>
        </p:txBody>
      </p:sp>
      <p:sp>
        <p:nvSpPr>
          <p:cNvPr id="19" name="Rectangle 18">
            <a:extLst>
              <a:ext uri="{FF2B5EF4-FFF2-40B4-BE49-F238E27FC236}">
                <a16:creationId xmlns:a16="http://schemas.microsoft.com/office/drawing/2014/main" id="{78F25BAA-4F82-1DC7-C5D1-67B753DB0C1B}"/>
              </a:ext>
            </a:extLst>
          </p:cNvPr>
          <p:cNvSpPr/>
          <p:nvPr/>
        </p:nvSpPr>
        <p:spPr>
          <a:xfrm rot="16200000">
            <a:off x="-434354" y="3800179"/>
            <a:ext cx="2406285" cy="2953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45720" tIns="45720" rIns="45720" bIns="45720" rtlCol="0" anchor="t">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5E5E5D"/>
                </a:solidFill>
                <a:effectLst/>
                <a:uLnTx/>
                <a:uFillTx/>
                <a:ea typeface="+mn-ea"/>
                <a:cs typeface="+mn-cs"/>
              </a:rPr>
              <a:t>Billion tonnes CO</a:t>
            </a:r>
            <a:r>
              <a:rPr kumimoji="0" lang="en-US" sz="1400" b="0" i="0" u="none" strike="noStrike" kern="1200" cap="none" spc="0" normalizeH="0" baseline="-25000" noProof="0">
                <a:ln>
                  <a:noFill/>
                </a:ln>
                <a:solidFill>
                  <a:srgbClr val="5E5E5D"/>
                </a:solidFill>
                <a:effectLst/>
                <a:uLnTx/>
                <a:uFillTx/>
                <a:ea typeface="+mn-ea"/>
                <a:cs typeface="+mn-cs"/>
              </a:rPr>
              <a:t>2</a:t>
            </a:r>
            <a:r>
              <a:rPr kumimoji="0" lang="en-US" sz="1400" b="0" i="0" u="none" strike="noStrike" kern="1200" cap="none" spc="0" normalizeH="0" baseline="0" noProof="0">
                <a:ln>
                  <a:noFill/>
                </a:ln>
                <a:solidFill>
                  <a:srgbClr val="5E5E5D"/>
                </a:solidFill>
                <a:effectLst/>
                <a:uLnTx/>
                <a:uFillTx/>
                <a:ea typeface="+mn-ea"/>
                <a:cs typeface="+mn-cs"/>
              </a:rPr>
              <a:t>-eq per year</a:t>
            </a:r>
          </a:p>
        </p:txBody>
      </p:sp>
      <p:sp>
        <p:nvSpPr>
          <p:cNvPr id="6" name="TextBox 5">
            <a:extLst>
              <a:ext uri="{FF2B5EF4-FFF2-40B4-BE49-F238E27FC236}">
                <a16:creationId xmlns:a16="http://schemas.microsoft.com/office/drawing/2014/main" id="{79AD2BC6-7D61-D97B-CE58-6A705B5594B2}"/>
              </a:ext>
            </a:extLst>
          </p:cNvPr>
          <p:cNvSpPr txBox="1"/>
          <p:nvPr/>
        </p:nvSpPr>
        <p:spPr>
          <a:xfrm>
            <a:off x="7094845" y="5624048"/>
            <a:ext cx="3772383" cy="707886"/>
          </a:xfrm>
          <a:prstGeom prst="rect">
            <a:avLst/>
          </a:prstGeom>
          <a:noFill/>
        </p:spPr>
        <p:txBody>
          <a:bodyPr wrap="square">
            <a:spAutoFit/>
          </a:bodyPr>
          <a:lstStyle/>
          <a:p>
            <a:pPr algn="ctr"/>
            <a:r>
              <a:rPr lang="en-US" sz="2000" b="1" dirty="0">
                <a:solidFill>
                  <a:schemeClr val="accent2"/>
                </a:solidFill>
              </a:rPr>
              <a:t>So how can we get emissions estimates at scale?</a:t>
            </a:r>
            <a:endParaRPr lang="en-US" sz="2000" dirty="0">
              <a:solidFill>
                <a:schemeClr val="accent2"/>
              </a:solidFill>
            </a:endParaRPr>
          </a:p>
        </p:txBody>
      </p:sp>
    </p:spTree>
    <p:extLst>
      <p:ext uri="{BB962C8B-B14F-4D97-AF65-F5344CB8AC3E}">
        <p14:creationId xmlns:p14="http://schemas.microsoft.com/office/powerpoint/2010/main" val="3078950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EC29559-556B-6B3B-5B95-D0AD2DDCBE5C}"/>
              </a:ext>
            </a:extLst>
          </p:cNvPr>
          <p:cNvSpPr>
            <a:spLocks noGrp="1"/>
          </p:cNvSpPr>
          <p:nvPr>
            <p:ph type="sldNum" sz="quarter" idx="11"/>
          </p:nvPr>
        </p:nvSpPr>
        <p:spPr/>
        <p:txBody>
          <a:bodyPr/>
          <a:lstStyle/>
          <a:p>
            <a:fld id="{B7AE8F5D-99F6-8A4F-89E5-C6E50EB24838}" type="slidenum">
              <a:rPr lang="en-US" smtClean="0"/>
              <a:pPr/>
              <a:t>4</a:t>
            </a:fld>
            <a:endParaRPr lang="en-US"/>
          </a:p>
        </p:txBody>
      </p:sp>
      <p:sp>
        <p:nvSpPr>
          <p:cNvPr id="3" name="Footer Placeholder 2">
            <a:extLst>
              <a:ext uri="{FF2B5EF4-FFF2-40B4-BE49-F238E27FC236}">
                <a16:creationId xmlns:a16="http://schemas.microsoft.com/office/drawing/2014/main" id="{B529C09C-E967-9138-6094-6A40B6419574}"/>
              </a:ext>
            </a:extLst>
          </p:cNvPr>
          <p:cNvSpPr>
            <a:spLocks noGrp="1"/>
          </p:cNvSpPr>
          <p:nvPr>
            <p:ph type="ftr" sz="quarter" idx="3"/>
          </p:nvPr>
        </p:nvSpPr>
        <p:spPr/>
        <p:txBody>
          <a:bodyPr/>
          <a:lstStyle/>
          <a:p>
            <a:r>
              <a:rPr lang="en-US" sz="900"/>
              <a:t>CONFIDENTIAL</a:t>
            </a:r>
            <a:r>
              <a:rPr lang="en-US"/>
              <a:t> </a:t>
            </a:r>
            <a:r>
              <a:rPr lang="en-US">
                <a:cs typeface="Arial" panose="020B0604020202020204" pitchFamily="34" charset="0"/>
              </a:rPr>
              <a:t>©</a:t>
            </a:r>
            <a:r>
              <a:rPr lang="en-US" sz="1050"/>
              <a:t> </a:t>
            </a:r>
            <a:r>
              <a:rPr lang="en-US" sz="900"/>
              <a:t>2023 INDIGO AG</a:t>
            </a:r>
          </a:p>
        </p:txBody>
      </p:sp>
      <p:pic>
        <p:nvPicPr>
          <p:cNvPr id="7" name="Picture 6">
            <a:extLst>
              <a:ext uri="{FF2B5EF4-FFF2-40B4-BE49-F238E27FC236}">
                <a16:creationId xmlns:a16="http://schemas.microsoft.com/office/drawing/2014/main" id="{ACEC3F10-58F0-E8C8-5BF0-9C4AF721DDB6}"/>
              </a:ext>
            </a:extLst>
          </p:cNvPr>
          <p:cNvPicPr>
            <a:picLocks noChangeAspect="1"/>
          </p:cNvPicPr>
          <p:nvPr/>
        </p:nvPicPr>
        <p:blipFill rotWithShape="1">
          <a:blip r:embed="rId3">
            <a:extLst>
              <a:ext uri="{28A0092B-C50C-407E-A947-70E740481C1C}">
                <a14:useLocalDpi xmlns:a14="http://schemas.microsoft.com/office/drawing/2010/main" val="0"/>
              </a:ext>
            </a:extLst>
          </a:blip>
          <a:srcRect l="-90" r="-227"/>
          <a:stretch/>
        </p:blipFill>
        <p:spPr>
          <a:xfrm>
            <a:off x="3040608" y="1302959"/>
            <a:ext cx="5604652" cy="4264906"/>
          </a:xfrm>
          <a:prstGeom prst="rect">
            <a:avLst/>
          </a:prstGeom>
        </p:spPr>
      </p:pic>
      <p:sp>
        <p:nvSpPr>
          <p:cNvPr id="8" name="Title 2">
            <a:extLst>
              <a:ext uri="{FF2B5EF4-FFF2-40B4-BE49-F238E27FC236}">
                <a16:creationId xmlns:a16="http://schemas.microsoft.com/office/drawing/2014/main" id="{BC736053-EAEF-9B9F-F46B-E3BC567CDBB0}"/>
              </a:ext>
            </a:extLst>
          </p:cNvPr>
          <p:cNvSpPr>
            <a:spLocks noGrp="1"/>
          </p:cNvSpPr>
          <p:nvPr>
            <p:ph type="title"/>
          </p:nvPr>
        </p:nvSpPr>
        <p:spPr>
          <a:xfrm>
            <a:off x="243840" y="324230"/>
            <a:ext cx="11704320" cy="844847"/>
          </a:xfrm>
        </p:spPr>
        <p:txBody>
          <a:bodyPr>
            <a:normAutofit fontScale="90000"/>
          </a:bodyPr>
          <a:lstStyle/>
          <a:p>
            <a:r>
              <a:rPr lang="en-US" sz="2800" dirty="0">
                <a:solidFill>
                  <a:srgbClr val="00567C"/>
                </a:solidFill>
                <a:ea typeface="+mj-lt"/>
                <a:cs typeface="+mj-lt"/>
              </a:rPr>
              <a:t>We surmount these challenges by using proprietary technology, field experiment results, partner data and feedback loops.</a:t>
            </a:r>
            <a:endParaRPr lang="en-US" sz="2800" dirty="0">
              <a:cs typeface="Arial"/>
            </a:endParaRPr>
          </a:p>
        </p:txBody>
      </p:sp>
      <p:sp>
        <p:nvSpPr>
          <p:cNvPr id="9" name="Trapezoid 8">
            <a:extLst>
              <a:ext uri="{FF2B5EF4-FFF2-40B4-BE49-F238E27FC236}">
                <a16:creationId xmlns:a16="http://schemas.microsoft.com/office/drawing/2014/main" id="{41E5466C-77B3-435D-1868-BB2A6C1AC009}"/>
              </a:ext>
            </a:extLst>
          </p:cNvPr>
          <p:cNvSpPr/>
          <p:nvPr/>
        </p:nvSpPr>
        <p:spPr>
          <a:xfrm rot="17635596">
            <a:off x="8024801" y="2236941"/>
            <a:ext cx="1240917" cy="3371756"/>
          </a:xfrm>
          <a:prstGeom prst="trapezoid">
            <a:avLst>
              <a:gd name="adj" fmla="val 44867"/>
            </a:avLst>
          </a:prstGeom>
          <a:solidFill>
            <a:srgbClr val="A2BFCE">
              <a:alpha val="14902"/>
            </a:srgbClr>
          </a:solidFill>
          <a:ln w="9525" cap="flat" cmpd="sng" algn="ctr">
            <a:solidFill>
              <a:schemeClr val="accent1"/>
            </a:solidFill>
            <a:prstDash val="solid"/>
            <a:miter lim="800000"/>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506A35"/>
              </a:solidFill>
              <a:effectLst/>
              <a:uLnTx/>
              <a:uFillTx/>
              <a:latin typeface="Century Gothic" panose="020F0302020204030204"/>
              <a:ea typeface="+mn-ea"/>
              <a:cs typeface="+mn-cs"/>
            </a:endParaRPr>
          </a:p>
        </p:txBody>
      </p:sp>
      <p:sp>
        <p:nvSpPr>
          <p:cNvPr id="10" name="Oval 9">
            <a:extLst>
              <a:ext uri="{FF2B5EF4-FFF2-40B4-BE49-F238E27FC236}">
                <a16:creationId xmlns:a16="http://schemas.microsoft.com/office/drawing/2014/main" id="{61798782-F868-F055-7301-A673FA35DEC2}"/>
              </a:ext>
            </a:extLst>
          </p:cNvPr>
          <p:cNvSpPr/>
          <p:nvPr/>
        </p:nvSpPr>
        <p:spPr>
          <a:xfrm>
            <a:off x="9630193" y="3994500"/>
            <a:ext cx="1275294" cy="1268057"/>
          </a:xfrm>
          <a:prstGeom prst="ellipse">
            <a:avLst/>
          </a:prstGeom>
          <a:blipFill>
            <a:blip r:embed="rId4"/>
            <a:stretch>
              <a:fillRect/>
            </a:stretch>
          </a:blip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Arial" panose="020B0604020202020204"/>
              <a:ea typeface="+mn-ea"/>
              <a:cs typeface="+mn-cs"/>
            </a:endParaRPr>
          </a:p>
        </p:txBody>
      </p:sp>
      <p:sp>
        <p:nvSpPr>
          <p:cNvPr id="11" name="Trapezoid 10">
            <a:extLst>
              <a:ext uri="{FF2B5EF4-FFF2-40B4-BE49-F238E27FC236}">
                <a16:creationId xmlns:a16="http://schemas.microsoft.com/office/drawing/2014/main" id="{6A1BB5CD-7693-72B9-81EF-56323ABF0C04}"/>
              </a:ext>
            </a:extLst>
          </p:cNvPr>
          <p:cNvSpPr/>
          <p:nvPr/>
        </p:nvSpPr>
        <p:spPr>
          <a:xfrm rot="3850305">
            <a:off x="2674396" y="2014729"/>
            <a:ext cx="1192307" cy="3569941"/>
          </a:xfrm>
          <a:prstGeom prst="trapezoid">
            <a:avLst>
              <a:gd name="adj" fmla="val 44867"/>
            </a:avLst>
          </a:prstGeom>
          <a:solidFill>
            <a:srgbClr val="A2BFCE">
              <a:alpha val="14902"/>
            </a:srgbClr>
          </a:solidFill>
          <a:ln w="9525" cap="flat" cmpd="sng" algn="ctr">
            <a:solidFill>
              <a:schemeClr val="accent1"/>
            </a:solidFill>
            <a:prstDash val="solid"/>
            <a:miter lim="800000"/>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506A35"/>
              </a:solidFill>
              <a:effectLst/>
              <a:uLnTx/>
              <a:uFillTx/>
              <a:latin typeface="Century Gothic" panose="020F0302020204030204"/>
              <a:ea typeface="+mn-ea"/>
              <a:cs typeface="+mn-cs"/>
            </a:endParaRPr>
          </a:p>
        </p:txBody>
      </p:sp>
      <p:sp>
        <p:nvSpPr>
          <p:cNvPr id="12" name="Oval 11">
            <a:extLst>
              <a:ext uri="{FF2B5EF4-FFF2-40B4-BE49-F238E27FC236}">
                <a16:creationId xmlns:a16="http://schemas.microsoft.com/office/drawing/2014/main" id="{9EAC9DB0-D32C-6C87-DE1F-80774E02B4CA}"/>
              </a:ext>
            </a:extLst>
          </p:cNvPr>
          <p:cNvSpPr/>
          <p:nvPr/>
        </p:nvSpPr>
        <p:spPr>
          <a:xfrm>
            <a:off x="813411" y="4043321"/>
            <a:ext cx="1275294" cy="1268057"/>
          </a:xfrm>
          <a:prstGeom prst="ellipse">
            <a:avLst/>
          </a:prstGeom>
          <a:blipFill>
            <a:blip r:embed="rId5">
              <a:extLst>
                <a:ext uri="{BEBA8EAE-BF5A-486C-A8C5-ECC9F3942E4B}">
                  <a14:imgProps xmlns:a14="http://schemas.microsoft.com/office/drawing/2010/main">
                    <a14:imgLayer r:embed="rId6">
                      <a14:imgEffect>
                        <a14:colorTemperature colorTemp="6511"/>
                      </a14:imgEffect>
                      <a14:imgEffect>
                        <a14:brightnessContrast contrast="15000"/>
                      </a14:imgEffect>
                    </a14:imgLayer>
                  </a14:imgProps>
                </a:ext>
              </a:extLst>
            </a:blip>
            <a:stretch>
              <a:fillRect/>
            </a:stretch>
          </a:blip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3" name="Trapezoid 12">
            <a:extLst>
              <a:ext uri="{FF2B5EF4-FFF2-40B4-BE49-F238E27FC236}">
                <a16:creationId xmlns:a16="http://schemas.microsoft.com/office/drawing/2014/main" id="{6F66D2EF-DE2F-AB24-1FBE-2F251E7F8AF8}"/>
              </a:ext>
            </a:extLst>
          </p:cNvPr>
          <p:cNvSpPr/>
          <p:nvPr/>
        </p:nvSpPr>
        <p:spPr>
          <a:xfrm rot="15509107">
            <a:off x="8462721" y="1053861"/>
            <a:ext cx="1224497" cy="2436119"/>
          </a:xfrm>
          <a:prstGeom prst="trapezoid">
            <a:avLst>
              <a:gd name="adj" fmla="val 44867"/>
            </a:avLst>
          </a:prstGeom>
          <a:solidFill>
            <a:srgbClr val="7DA8BB">
              <a:alpha val="15000"/>
            </a:srgbClr>
          </a:solidFill>
          <a:ln w="9525" cap="flat" cmpd="sng" algn="ctr">
            <a:solidFill>
              <a:schemeClr val="accent1"/>
            </a:solidFill>
            <a:prstDash val="solid"/>
            <a:miter lim="800000"/>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506A35"/>
              </a:solidFill>
              <a:effectLst/>
              <a:uLnTx/>
              <a:uFillTx/>
              <a:latin typeface="Century Gothic" panose="020F0302020204030204"/>
              <a:ea typeface="+mn-ea"/>
              <a:cs typeface="+mn-cs"/>
            </a:endParaRPr>
          </a:p>
        </p:txBody>
      </p:sp>
      <p:sp>
        <p:nvSpPr>
          <p:cNvPr id="14" name="Oval 13">
            <a:extLst>
              <a:ext uri="{FF2B5EF4-FFF2-40B4-BE49-F238E27FC236}">
                <a16:creationId xmlns:a16="http://schemas.microsoft.com/office/drawing/2014/main" id="{BB01699F-3B1A-6E8B-98FC-2ADC1299CA80}"/>
              </a:ext>
            </a:extLst>
          </p:cNvPr>
          <p:cNvSpPr/>
          <p:nvPr/>
        </p:nvSpPr>
        <p:spPr>
          <a:xfrm>
            <a:off x="9740019" y="1365527"/>
            <a:ext cx="1275294" cy="1268057"/>
          </a:xfrm>
          <a:prstGeom prst="ellipse">
            <a:avLst/>
          </a:prstGeom>
          <a:blipFill>
            <a:blip r:embed="rId7">
              <a:extLst>
                <a:ext uri="{BEBA8EAE-BF5A-486C-A8C5-ECC9F3942E4B}">
                  <a14:imgProps xmlns:a14="http://schemas.microsoft.com/office/drawing/2010/main">
                    <a14:imgLayer r:embed="rId8">
                      <a14:imgEffect>
                        <a14:sharpenSoften amount="25000"/>
                      </a14:imgEffect>
                      <a14:imgEffect>
                        <a14:colorTemperature colorTemp="7200"/>
                      </a14:imgEffect>
                      <a14:imgEffect>
                        <a14:saturation sat="120000"/>
                      </a14:imgEffect>
                      <a14:imgEffect>
                        <a14:brightnessContrast bright="3000" contrast="16000"/>
                      </a14:imgEffect>
                    </a14:imgLayer>
                  </a14:imgProps>
                </a:ext>
              </a:extLst>
            </a:blip>
            <a:stretch>
              <a:fillRect/>
            </a:stretch>
          </a:blip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Arial" panose="020B0604020202020204"/>
              <a:ea typeface="+mn-ea"/>
              <a:cs typeface="+mn-cs"/>
            </a:endParaRPr>
          </a:p>
        </p:txBody>
      </p:sp>
      <p:sp>
        <p:nvSpPr>
          <p:cNvPr id="15" name="Oval 14">
            <a:extLst>
              <a:ext uri="{FF2B5EF4-FFF2-40B4-BE49-F238E27FC236}">
                <a16:creationId xmlns:a16="http://schemas.microsoft.com/office/drawing/2014/main" id="{B5F96036-3CDE-6668-967F-37E95A2BAB88}"/>
              </a:ext>
            </a:extLst>
          </p:cNvPr>
          <p:cNvSpPr/>
          <p:nvPr/>
        </p:nvSpPr>
        <p:spPr>
          <a:xfrm>
            <a:off x="7086110" y="3182789"/>
            <a:ext cx="218771" cy="191571"/>
          </a:xfrm>
          <a:prstGeom prst="ellipse">
            <a:avLst/>
          </a:prstGeom>
          <a:solidFill>
            <a:srgbClr val="D0EFF5"/>
          </a:solidFill>
          <a:ln w="38100">
            <a:solidFill>
              <a:srgbClr val="A2BF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Arial" panose="020B0604020202020204"/>
              <a:ea typeface="+mn-ea"/>
              <a:cs typeface="+mn-cs"/>
            </a:endParaRPr>
          </a:p>
        </p:txBody>
      </p:sp>
      <p:sp>
        <p:nvSpPr>
          <p:cNvPr id="16" name="Oval 15">
            <a:extLst>
              <a:ext uri="{FF2B5EF4-FFF2-40B4-BE49-F238E27FC236}">
                <a16:creationId xmlns:a16="http://schemas.microsoft.com/office/drawing/2014/main" id="{45E86B9F-7623-0F02-7848-6B8C8EF9E3D2}"/>
              </a:ext>
            </a:extLst>
          </p:cNvPr>
          <p:cNvSpPr/>
          <p:nvPr/>
        </p:nvSpPr>
        <p:spPr>
          <a:xfrm>
            <a:off x="7808672" y="2415259"/>
            <a:ext cx="218771" cy="191571"/>
          </a:xfrm>
          <a:prstGeom prst="ellipse">
            <a:avLst/>
          </a:prstGeom>
          <a:solidFill>
            <a:srgbClr val="F7D995"/>
          </a:solidFill>
          <a:ln w="38100">
            <a:solidFill>
              <a:srgbClr val="A2BF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Arial" panose="020B0604020202020204"/>
              <a:ea typeface="+mn-ea"/>
              <a:cs typeface="+mn-cs"/>
            </a:endParaRPr>
          </a:p>
        </p:txBody>
      </p:sp>
      <p:sp>
        <p:nvSpPr>
          <p:cNvPr id="17" name="Oval 16">
            <a:extLst>
              <a:ext uri="{FF2B5EF4-FFF2-40B4-BE49-F238E27FC236}">
                <a16:creationId xmlns:a16="http://schemas.microsoft.com/office/drawing/2014/main" id="{BCD394F1-15A7-86AC-5A34-D676AE030D83}"/>
              </a:ext>
            </a:extLst>
          </p:cNvPr>
          <p:cNvSpPr/>
          <p:nvPr/>
        </p:nvSpPr>
        <p:spPr>
          <a:xfrm>
            <a:off x="4731681" y="2946869"/>
            <a:ext cx="218771" cy="191571"/>
          </a:xfrm>
          <a:prstGeom prst="ellipse">
            <a:avLst/>
          </a:prstGeom>
          <a:solidFill>
            <a:srgbClr val="F7D995"/>
          </a:solidFill>
          <a:ln w="38100">
            <a:solidFill>
              <a:srgbClr val="A2BF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Arial" panose="020B0604020202020204"/>
              <a:ea typeface="+mn-ea"/>
              <a:cs typeface="+mn-cs"/>
            </a:endParaRPr>
          </a:p>
        </p:txBody>
      </p:sp>
      <p:sp>
        <p:nvSpPr>
          <p:cNvPr id="18" name="Trapezoid 17">
            <a:extLst>
              <a:ext uri="{FF2B5EF4-FFF2-40B4-BE49-F238E27FC236}">
                <a16:creationId xmlns:a16="http://schemas.microsoft.com/office/drawing/2014/main" id="{941C0B3B-B663-E573-BE34-E18EEF15F26F}"/>
              </a:ext>
            </a:extLst>
          </p:cNvPr>
          <p:cNvSpPr/>
          <p:nvPr/>
        </p:nvSpPr>
        <p:spPr>
          <a:xfrm rot="5749252">
            <a:off x="2349217" y="1004974"/>
            <a:ext cx="1143712" cy="2403736"/>
          </a:xfrm>
          <a:prstGeom prst="trapezoid">
            <a:avLst>
              <a:gd name="adj" fmla="val 44867"/>
            </a:avLst>
          </a:prstGeom>
          <a:solidFill>
            <a:srgbClr val="7DA8BB">
              <a:alpha val="15000"/>
            </a:srgbClr>
          </a:solidFill>
          <a:ln w="9525" cap="flat" cmpd="sng" algn="ctr">
            <a:solidFill>
              <a:schemeClr val="accent1"/>
            </a:solidFill>
            <a:prstDash val="solid"/>
            <a:miter lim="800000"/>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a:ln>
                <a:noFill/>
              </a:ln>
              <a:solidFill>
                <a:srgbClr val="506A35"/>
              </a:solidFill>
              <a:effectLst/>
              <a:uLnTx/>
              <a:uFillTx/>
              <a:latin typeface="Century Gothic" panose="020F0302020204030204"/>
              <a:ea typeface="+mn-ea"/>
              <a:cs typeface="+mn-cs"/>
            </a:endParaRPr>
          </a:p>
        </p:txBody>
      </p:sp>
      <p:sp>
        <p:nvSpPr>
          <p:cNvPr id="19" name="Oval 18">
            <a:extLst>
              <a:ext uri="{FF2B5EF4-FFF2-40B4-BE49-F238E27FC236}">
                <a16:creationId xmlns:a16="http://schemas.microsoft.com/office/drawing/2014/main" id="{898DD3C1-476E-EE7B-3A53-69D6C9BA8E23}"/>
              </a:ext>
            </a:extLst>
          </p:cNvPr>
          <p:cNvSpPr/>
          <p:nvPr/>
        </p:nvSpPr>
        <p:spPr>
          <a:xfrm>
            <a:off x="4075621" y="2202261"/>
            <a:ext cx="218771" cy="191571"/>
          </a:xfrm>
          <a:prstGeom prst="ellipse">
            <a:avLst/>
          </a:prstGeom>
          <a:solidFill>
            <a:srgbClr val="FAC8C2"/>
          </a:solidFill>
          <a:ln w="38100">
            <a:solidFill>
              <a:srgbClr val="A2BF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Arial" panose="020B0604020202020204"/>
              <a:ea typeface="+mn-ea"/>
              <a:cs typeface="+mn-cs"/>
            </a:endParaRPr>
          </a:p>
        </p:txBody>
      </p:sp>
      <p:sp>
        <p:nvSpPr>
          <p:cNvPr id="20" name="Oval 19">
            <a:extLst>
              <a:ext uri="{FF2B5EF4-FFF2-40B4-BE49-F238E27FC236}">
                <a16:creationId xmlns:a16="http://schemas.microsoft.com/office/drawing/2014/main" id="{B3F59740-65F0-2010-7845-64B23CDEA927}"/>
              </a:ext>
            </a:extLst>
          </p:cNvPr>
          <p:cNvSpPr/>
          <p:nvPr/>
        </p:nvSpPr>
        <p:spPr>
          <a:xfrm rot="19902584">
            <a:off x="793347" y="1415947"/>
            <a:ext cx="1275294" cy="1268057"/>
          </a:xfrm>
          <a:prstGeom prst="ellipse">
            <a:avLst/>
          </a:prstGeom>
          <a:blipFill>
            <a:blip r:embed="rId9"/>
            <a:stretch>
              <a:fillRect/>
            </a:stretch>
          </a:blip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1" name="TextBox 20">
            <a:extLst>
              <a:ext uri="{FF2B5EF4-FFF2-40B4-BE49-F238E27FC236}">
                <a16:creationId xmlns:a16="http://schemas.microsoft.com/office/drawing/2014/main" id="{2C4D85AA-25BB-C789-D1B3-18327A5843E8}"/>
              </a:ext>
            </a:extLst>
          </p:cNvPr>
          <p:cNvSpPr txBox="1"/>
          <p:nvPr/>
        </p:nvSpPr>
        <p:spPr>
          <a:xfrm>
            <a:off x="9694746" y="2703466"/>
            <a:ext cx="2421482" cy="646331"/>
          </a:xfrm>
          <a:prstGeom prst="rect">
            <a:avLst/>
          </a:prstGeom>
          <a:noFill/>
        </p:spPr>
        <p:txBody>
          <a:bodyPr wrap="square" rtlCol="0">
            <a:spAutoFit/>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567C"/>
                </a:solidFill>
                <a:effectLst/>
                <a:uLnTx/>
                <a:uFillTx/>
                <a:latin typeface="Arial" panose="020B0604020202020204"/>
                <a:ea typeface="+mn-ea"/>
                <a:cs typeface="+mn-cs"/>
              </a:rPr>
              <a:t>On Farm Data</a:t>
            </a:r>
          </a:p>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567C"/>
                </a:solidFill>
                <a:effectLst/>
                <a:uLnTx/>
                <a:uFillTx/>
                <a:latin typeface="Arial" panose="020B0604020202020204"/>
                <a:ea typeface="+mn-ea"/>
                <a:cs typeface="+mn-cs"/>
              </a:rPr>
              <a:t>Growers’ intentions, machine data, sensor data, and soil samples</a:t>
            </a:r>
          </a:p>
        </p:txBody>
      </p:sp>
      <p:sp>
        <p:nvSpPr>
          <p:cNvPr id="22" name="TextBox 21">
            <a:extLst>
              <a:ext uri="{FF2B5EF4-FFF2-40B4-BE49-F238E27FC236}">
                <a16:creationId xmlns:a16="http://schemas.microsoft.com/office/drawing/2014/main" id="{5700ED72-4ED7-1874-7BD7-B2A663B64BC6}"/>
              </a:ext>
            </a:extLst>
          </p:cNvPr>
          <p:cNvSpPr txBox="1"/>
          <p:nvPr/>
        </p:nvSpPr>
        <p:spPr>
          <a:xfrm>
            <a:off x="780381" y="2728029"/>
            <a:ext cx="2426352" cy="646331"/>
          </a:xfrm>
          <a:prstGeom prst="rect">
            <a:avLst/>
          </a:prstGeom>
          <a:noFill/>
        </p:spPr>
        <p:txBody>
          <a:bodyPr wrap="square" rtlCol="0">
            <a:spAutoFit/>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567C"/>
                </a:solidFill>
                <a:effectLst/>
                <a:uLnTx/>
                <a:uFillTx/>
                <a:latin typeface="Arial" panose="020B0604020202020204"/>
                <a:ea typeface="+mn-ea"/>
                <a:cs typeface="+mn-cs"/>
              </a:rPr>
              <a:t>Remote Sensing Data</a:t>
            </a:r>
          </a:p>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567C"/>
                </a:solidFill>
                <a:effectLst/>
                <a:uLnTx/>
                <a:uFillTx/>
                <a:latin typeface="Arial" panose="020B0604020202020204"/>
                <a:ea typeface="+mn-ea"/>
                <a:cs typeface="+mn-cs"/>
              </a:rPr>
              <a:t>Satellite and remote sensor observations</a:t>
            </a:r>
          </a:p>
        </p:txBody>
      </p:sp>
      <p:sp>
        <p:nvSpPr>
          <p:cNvPr id="23" name="TextBox 22">
            <a:extLst>
              <a:ext uri="{FF2B5EF4-FFF2-40B4-BE49-F238E27FC236}">
                <a16:creationId xmlns:a16="http://schemas.microsoft.com/office/drawing/2014/main" id="{6B29F49E-E27F-6269-019B-035F51B3AE77}"/>
              </a:ext>
            </a:extLst>
          </p:cNvPr>
          <p:cNvSpPr txBox="1"/>
          <p:nvPr/>
        </p:nvSpPr>
        <p:spPr>
          <a:xfrm>
            <a:off x="780381" y="5378581"/>
            <a:ext cx="2818809" cy="646331"/>
          </a:xfrm>
          <a:prstGeom prst="rect">
            <a:avLst/>
          </a:prstGeom>
          <a:noFill/>
        </p:spPr>
        <p:txBody>
          <a:bodyPr wrap="square" rtlCol="0">
            <a:spAutoFit/>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567C"/>
                </a:solidFill>
                <a:effectLst/>
                <a:uLnTx/>
                <a:uFillTx/>
                <a:latin typeface="Arial" panose="020B0604020202020204"/>
                <a:ea typeface="+mn-ea"/>
                <a:cs typeface="+mn-cs"/>
              </a:rPr>
              <a:t>Transactional &amp; Markets Data</a:t>
            </a:r>
          </a:p>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567C"/>
                </a:solidFill>
                <a:effectLst/>
                <a:uLnTx/>
                <a:uFillTx/>
                <a:latin typeface="Arial" panose="020B0604020202020204"/>
                <a:ea typeface="+mn-ea"/>
                <a:cs typeface="+mn-cs"/>
              </a:rPr>
              <a:t>Local supply, demand, and price intelligence</a:t>
            </a:r>
          </a:p>
        </p:txBody>
      </p:sp>
      <p:sp>
        <p:nvSpPr>
          <p:cNvPr id="24" name="TextBox 23">
            <a:extLst>
              <a:ext uri="{FF2B5EF4-FFF2-40B4-BE49-F238E27FC236}">
                <a16:creationId xmlns:a16="http://schemas.microsoft.com/office/drawing/2014/main" id="{86E4CD8A-7077-24E2-087D-BE50E3C13FFD}"/>
              </a:ext>
            </a:extLst>
          </p:cNvPr>
          <p:cNvSpPr txBox="1"/>
          <p:nvPr/>
        </p:nvSpPr>
        <p:spPr>
          <a:xfrm>
            <a:off x="5076914" y="5666074"/>
            <a:ext cx="2677183" cy="646331"/>
          </a:xfrm>
          <a:prstGeom prst="rect">
            <a:avLst/>
          </a:prstGeom>
          <a:noFill/>
        </p:spPr>
        <p:txBody>
          <a:bodyPr wrap="square" rtlCol="0">
            <a:spAutoFit/>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567C"/>
                </a:solidFill>
                <a:effectLst/>
                <a:uLnTx/>
                <a:uFillTx/>
                <a:latin typeface="Arial" panose="020B0604020202020204"/>
                <a:ea typeface="+mn-ea"/>
                <a:cs typeface="+mn-cs"/>
              </a:rPr>
              <a:t>Indigo Data Platform</a:t>
            </a:r>
          </a:p>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567C"/>
                </a:solidFill>
                <a:effectLst/>
                <a:uLnTx/>
                <a:uFillTx/>
                <a:latin typeface="Arial" panose="020B0604020202020204"/>
                <a:ea typeface="+mn-ea"/>
                <a:cs typeface="+mn-cs"/>
              </a:rPr>
              <a:t>Data science, soil science and technology platform built for agriculture</a:t>
            </a:r>
          </a:p>
        </p:txBody>
      </p:sp>
      <p:sp>
        <p:nvSpPr>
          <p:cNvPr id="25" name="TextBox 24">
            <a:extLst>
              <a:ext uri="{FF2B5EF4-FFF2-40B4-BE49-F238E27FC236}">
                <a16:creationId xmlns:a16="http://schemas.microsoft.com/office/drawing/2014/main" id="{CD521B5B-A810-98B7-2CEC-4BCAB02DEA68}"/>
              </a:ext>
            </a:extLst>
          </p:cNvPr>
          <p:cNvSpPr txBox="1"/>
          <p:nvPr/>
        </p:nvSpPr>
        <p:spPr>
          <a:xfrm>
            <a:off x="9630193" y="5299710"/>
            <a:ext cx="2230693" cy="492443"/>
          </a:xfrm>
          <a:prstGeom prst="rect">
            <a:avLst/>
          </a:prstGeom>
          <a:noFill/>
        </p:spPr>
        <p:txBody>
          <a:bodyPr wrap="square" lIns="91440" tIns="45720" rIns="91440" bIns="45720" rtlCol="0" anchor="t">
            <a:spAutoFit/>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567C"/>
                </a:solidFill>
                <a:effectLst/>
                <a:uLnTx/>
                <a:uFillTx/>
                <a:latin typeface="Arial" panose="020B0604020202020204"/>
                <a:ea typeface="+mn-ea"/>
                <a:cs typeface="+mn-cs"/>
              </a:rPr>
              <a:t>Field Experiment Data</a:t>
            </a:r>
          </a:p>
          <a:p>
            <a:pPr marL="0" marR="0" lvl="0" indent="0" algn="l" defTabSz="914354"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a:ln>
                  <a:noFill/>
                </a:ln>
                <a:solidFill>
                  <a:srgbClr val="00567C"/>
                </a:solidFill>
                <a:effectLst/>
                <a:uLnTx/>
                <a:uFillTx/>
                <a:latin typeface="Arial" panose="020B0604020202020204"/>
                <a:ea typeface="+mn-ea"/>
                <a:cs typeface="+mn-cs"/>
              </a:rPr>
              <a:t>Genetic sequence and yield data</a:t>
            </a:r>
            <a:endParaRPr kumimoji="0" lang="en-US" sz="1100" b="0" i="0" u="none" strike="noStrike" kern="1200" cap="none" spc="0" normalizeH="0" baseline="0" noProof="0">
              <a:ln>
                <a:noFill/>
              </a:ln>
              <a:solidFill>
                <a:srgbClr val="00567C"/>
              </a:solidFill>
              <a:effectLst/>
              <a:uLnTx/>
              <a:uFillTx/>
              <a:latin typeface="Arial" panose="020B0604020202020204"/>
              <a:ea typeface="+mn-ea"/>
              <a:cs typeface="Arial"/>
            </a:endParaRPr>
          </a:p>
        </p:txBody>
      </p:sp>
    </p:spTree>
    <p:extLst>
      <p:ext uri="{BB962C8B-B14F-4D97-AF65-F5344CB8AC3E}">
        <p14:creationId xmlns:p14="http://schemas.microsoft.com/office/powerpoint/2010/main" val="1206036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0452673-E65E-4740-BF65-9B8B6B62273D}"/>
              </a:ext>
            </a:extLst>
          </p:cNvPr>
          <p:cNvSpPr>
            <a:spLocks noGrp="1"/>
          </p:cNvSpPr>
          <p:nvPr>
            <p:ph type="sldNum" sz="quarter" idx="11"/>
          </p:nvPr>
        </p:nvSpPr>
        <p:spPr/>
        <p:txBody>
          <a:bodyPr/>
          <a:lstStyle/>
          <a:p>
            <a:fld id="{B7AE8F5D-99F6-8A4F-89E5-C6E50EB24838}" type="slidenum">
              <a:rPr lang="en-US" smtClean="0"/>
              <a:pPr/>
              <a:t>5</a:t>
            </a:fld>
            <a:endParaRPr lang="en-US"/>
          </a:p>
        </p:txBody>
      </p:sp>
      <p:sp>
        <p:nvSpPr>
          <p:cNvPr id="5" name="Footer Placeholder 1">
            <a:extLst>
              <a:ext uri="{FF2B5EF4-FFF2-40B4-BE49-F238E27FC236}">
                <a16:creationId xmlns:a16="http://schemas.microsoft.com/office/drawing/2014/main" id="{587DDF2C-A9D6-39C2-560C-A91E54C85C38}"/>
              </a:ext>
            </a:extLst>
          </p:cNvPr>
          <p:cNvSpPr>
            <a:spLocks noGrp="1"/>
          </p:cNvSpPr>
          <p:nvPr>
            <p:ph type="ftr" sz="quarter" idx="3"/>
          </p:nvPr>
        </p:nvSpPr>
        <p:spPr/>
        <p:txBody>
          <a:bodyPr/>
          <a:lstStyle/>
          <a:p>
            <a:r>
              <a:rPr lang="en-US"/>
              <a:t>CONFIDENTIAL </a:t>
            </a:r>
            <a:r>
              <a:rPr lang="en-US">
                <a:latin typeface="Arial" panose="020B0604020202020204" pitchFamily="34" charset="0"/>
                <a:cs typeface="Arial" panose="020B0604020202020204" pitchFamily="34" charset="0"/>
              </a:rPr>
              <a:t>©</a:t>
            </a:r>
            <a:r>
              <a:rPr lang="en-US" sz="1050"/>
              <a:t> </a:t>
            </a:r>
            <a:r>
              <a:rPr lang="en-US" sz="900"/>
              <a:t>2023 INDIGO AG</a:t>
            </a:r>
          </a:p>
        </p:txBody>
      </p:sp>
      <p:sp>
        <p:nvSpPr>
          <p:cNvPr id="2" name="Title 1">
            <a:extLst>
              <a:ext uri="{FF2B5EF4-FFF2-40B4-BE49-F238E27FC236}">
                <a16:creationId xmlns:a16="http://schemas.microsoft.com/office/drawing/2014/main" id="{55BEF0F4-64EA-3E42-89C8-EF0E4A1E1733}"/>
              </a:ext>
            </a:extLst>
          </p:cNvPr>
          <p:cNvSpPr>
            <a:spLocks noGrp="1"/>
          </p:cNvSpPr>
          <p:nvPr>
            <p:ph type="title"/>
          </p:nvPr>
        </p:nvSpPr>
        <p:spPr/>
        <p:txBody>
          <a:bodyPr>
            <a:normAutofit/>
          </a:bodyPr>
          <a:lstStyle/>
          <a:p>
            <a:r>
              <a:rPr lang="en-US" sz="2500" dirty="0"/>
              <a:t>Public data and Indigo’s assets are fused and combined with machine learning techniques to estimate field-scale emissions.</a:t>
            </a:r>
          </a:p>
        </p:txBody>
      </p:sp>
      <p:pic>
        <p:nvPicPr>
          <p:cNvPr id="2049" name="Picture 1">
            <a:extLst>
              <a:ext uri="{FF2B5EF4-FFF2-40B4-BE49-F238E27FC236}">
                <a16:creationId xmlns:a16="http://schemas.microsoft.com/office/drawing/2014/main" id="{5667B1E4-8AB3-7345-5B58-E36E7A93F3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225" y="1050175"/>
            <a:ext cx="11843550" cy="529048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9B544866-A75E-F0E4-B741-6F79F72A2A50}"/>
              </a:ext>
            </a:extLst>
          </p:cNvPr>
          <p:cNvPicPr>
            <a:picLocks noChangeAspect="1"/>
          </p:cNvPicPr>
          <p:nvPr/>
        </p:nvPicPr>
        <p:blipFill>
          <a:blip r:embed="rId4"/>
          <a:stretch>
            <a:fillRect/>
          </a:stretch>
        </p:blipFill>
        <p:spPr>
          <a:xfrm>
            <a:off x="9645093" y="4465800"/>
            <a:ext cx="2146832" cy="1552228"/>
          </a:xfrm>
          <a:prstGeom prst="rect">
            <a:avLst/>
          </a:prstGeom>
          <a:ln>
            <a:solidFill>
              <a:srgbClr val="161525"/>
            </a:solidFill>
          </a:ln>
        </p:spPr>
      </p:pic>
      <p:pic>
        <p:nvPicPr>
          <p:cNvPr id="3" name="Picture Placeholder 12" descr="A map of a farm&#10;&#10;Description automatically generated">
            <a:extLst>
              <a:ext uri="{FF2B5EF4-FFF2-40B4-BE49-F238E27FC236}">
                <a16:creationId xmlns:a16="http://schemas.microsoft.com/office/drawing/2014/main" id="{AC512707-9959-EDA4-CAD2-5AA032B4BA0E}"/>
              </a:ext>
            </a:extLst>
          </p:cNvPr>
          <p:cNvPicPr>
            <a:picLocks noChangeAspect="1"/>
          </p:cNvPicPr>
          <p:nvPr/>
        </p:nvPicPr>
        <p:blipFill>
          <a:blip r:embed="rId5"/>
          <a:srcRect t="5546" b="5546"/>
          <a:stretch>
            <a:fillRect/>
          </a:stretch>
        </p:blipFill>
        <p:spPr>
          <a:xfrm>
            <a:off x="7526885" y="2053692"/>
            <a:ext cx="1765971" cy="1375308"/>
          </a:xfrm>
          <a:prstGeom prst="rect">
            <a:avLst/>
          </a:prstGeom>
          <a:ln>
            <a:solidFill>
              <a:srgbClr val="161525"/>
            </a:solidFill>
          </a:ln>
        </p:spPr>
      </p:pic>
    </p:spTree>
    <p:extLst>
      <p:ext uri="{BB962C8B-B14F-4D97-AF65-F5344CB8AC3E}">
        <p14:creationId xmlns:p14="http://schemas.microsoft.com/office/powerpoint/2010/main" val="505861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6CB6EA6-E09F-2024-9072-0B0420F78A2C}"/>
              </a:ext>
            </a:extLst>
          </p:cNvPr>
          <p:cNvSpPr>
            <a:spLocks noGrp="1"/>
          </p:cNvSpPr>
          <p:nvPr>
            <p:ph type="sldNum" sz="quarter" idx="11"/>
          </p:nvPr>
        </p:nvSpPr>
        <p:spPr/>
        <p:txBody>
          <a:bodyPr/>
          <a:lstStyle/>
          <a:p>
            <a:fld id="{B7AE8F5D-99F6-8A4F-89E5-C6E50EB24838}" type="slidenum">
              <a:rPr lang="en-US" smtClean="0"/>
              <a:pPr/>
              <a:t>6</a:t>
            </a:fld>
            <a:endParaRPr lang="en-US"/>
          </a:p>
        </p:txBody>
      </p:sp>
      <p:sp>
        <p:nvSpPr>
          <p:cNvPr id="3" name="Footer Placeholder 2">
            <a:extLst>
              <a:ext uri="{FF2B5EF4-FFF2-40B4-BE49-F238E27FC236}">
                <a16:creationId xmlns:a16="http://schemas.microsoft.com/office/drawing/2014/main" id="{52ABDF1E-CFD2-2828-EC97-8A390830A680}"/>
              </a:ext>
            </a:extLst>
          </p:cNvPr>
          <p:cNvSpPr>
            <a:spLocks noGrp="1"/>
          </p:cNvSpPr>
          <p:nvPr>
            <p:ph type="ftr" sz="quarter" idx="3"/>
          </p:nvPr>
        </p:nvSpPr>
        <p:spPr/>
        <p:txBody>
          <a:bodyPr/>
          <a:lstStyle/>
          <a:p>
            <a:r>
              <a:rPr lang="en-US" sz="900"/>
              <a:t>CONFIDENTIAL</a:t>
            </a:r>
            <a:r>
              <a:rPr lang="en-US"/>
              <a:t> </a:t>
            </a:r>
            <a:r>
              <a:rPr lang="en-US">
                <a:cs typeface="Arial" panose="020B0604020202020204" pitchFamily="34" charset="0"/>
              </a:rPr>
              <a:t>©</a:t>
            </a:r>
            <a:r>
              <a:rPr lang="en-US" sz="1050"/>
              <a:t> </a:t>
            </a:r>
            <a:r>
              <a:rPr lang="en-US" sz="900"/>
              <a:t>2023 INDIGO AG</a:t>
            </a:r>
          </a:p>
        </p:txBody>
      </p:sp>
      <p:sp>
        <p:nvSpPr>
          <p:cNvPr id="4" name="Title 3">
            <a:extLst>
              <a:ext uri="{FF2B5EF4-FFF2-40B4-BE49-F238E27FC236}">
                <a16:creationId xmlns:a16="http://schemas.microsoft.com/office/drawing/2014/main" id="{1ED960E4-967B-B5B6-CE12-0660DC8472D3}"/>
              </a:ext>
            </a:extLst>
          </p:cNvPr>
          <p:cNvSpPr>
            <a:spLocks noGrp="1"/>
          </p:cNvSpPr>
          <p:nvPr>
            <p:ph type="title"/>
          </p:nvPr>
        </p:nvSpPr>
        <p:spPr/>
        <p:txBody>
          <a:bodyPr/>
          <a:lstStyle/>
          <a:p>
            <a:r>
              <a:rPr lang="en-US" sz="2500" dirty="0"/>
              <a:t>Annual, field-scale predictions allow Indigo to flexibly estimate emissions factors according to brand needs.  </a:t>
            </a:r>
          </a:p>
        </p:txBody>
      </p:sp>
      <p:sp>
        <p:nvSpPr>
          <p:cNvPr id="9" name="TextBox 8">
            <a:extLst>
              <a:ext uri="{FF2B5EF4-FFF2-40B4-BE49-F238E27FC236}">
                <a16:creationId xmlns:a16="http://schemas.microsoft.com/office/drawing/2014/main" id="{EC4C4E38-DF5C-BE4D-AE59-4673766D0E7B}"/>
              </a:ext>
            </a:extLst>
          </p:cNvPr>
          <p:cNvSpPr txBox="1"/>
          <p:nvPr/>
        </p:nvSpPr>
        <p:spPr>
          <a:xfrm>
            <a:off x="876916" y="1239705"/>
            <a:ext cx="4460434" cy="369332"/>
          </a:xfrm>
          <a:prstGeom prst="rect">
            <a:avLst/>
          </a:prstGeom>
          <a:noFill/>
        </p:spPr>
        <p:txBody>
          <a:bodyPr wrap="square">
            <a:spAutoFit/>
          </a:bodyPr>
          <a:lstStyle/>
          <a:p>
            <a:pPr algn="ctr"/>
            <a:r>
              <a:rPr lang="en-US" dirty="0"/>
              <a:t>Custom Supply-Shed Delineation</a:t>
            </a:r>
          </a:p>
        </p:txBody>
      </p:sp>
      <p:sp>
        <p:nvSpPr>
          <p:cNvPr id="10" name="TextBox 9">
            <a:extLst>
              <a:ext uri="{FF2B5EF4-FFF2-40B4-BE49-F238E27FC236}">
                <a16:creationId xmlns:a16="http://schemas.microsoft.com/office/drawing/2014/main" id="{E21EA89B-FD07-8639-F717-94FD6756EEE8}"/>
              </a:ext>
            </a:extLst>
          </p:cNvPr>
          <p:cNvSpPr txBox="1"/>
          <p:nvPr/>
        </p:nvSpPr>
        <p:spPr>
          <a:xfrm>
            <a:off x="7082793" y="1239705"/>
            <a:ext cx="4460434" cy="369332"/>
          </a:xfrm>
          <a:prstGeom prst="rect">
            <a:avLst/>
          </a:prstGeom>
          <a:noFill/>
        </p:spPr>
        <p:txBody>
          <a:bodyPr wrap="square">
            <a:spAutoFit/>
          </a:bodyPr>
          <a:lstStyle/>
          <a:p>
            <a:pPr algn="ctr"/>
            <a:r>
              <a:rPr lang="en-US" dirty="0"/>
              <a:t>Assessment of Facility Supply</a:t>
            </a:r>
          </a:p>
        </p:txBody>
      </p:sp>
      <p:pic>
        <p:nvPicPr>
          <p:cNvPr id="11" name="Picture 10">
            <a:extLst>
              <a:ext uri="{FF2B5EF4-FFF2-40B4-BE49-F238E27FC236}">
                <a16:creationId xmlns:a16="http://schemas.microsoft.com/office/drawing/2014/main" id="{72D14439-67F6-CF1E-678A-C8ADBCDB0B7C}"/>
              </a:ext>
            </a:extLst>
          </p:cNvPr>
          <p:cNvPicPr>
            <a:picLocks noChangeAspect="1"/>
          </p:cNvPicPr>
          <p:nvPr/>
        </p:nvPicPr>
        <p:blipFill>
          <a:blip r:embed="rId3"/>
          <a:stretch>
            <a:fillRect/>
          </a:stretch>
        </p:blipFill>
        <p:spPr>
          <a:xfrm>
            <a:off x="7038923" y="1672494"/>
            <a:ext cx="4548174" cy="3935958"/>
          </a:xfrm>
          <a:prstGeom prst="rect">
            <a:avLst/>
          </a:prstGeom>
          <a:ln>
            <a:solidFill>
              <a:srgbClr val="161525"/>
            </a:solidFill>
          </a:ln>
        </p:spPr>
      </p:pic>
      <p:pic>
        <p:nvPicPr>
          <p:cNvPr id="13" name="Picture 12">
            <a:extLst>
              <a:ext uri="{FF2B5EF4-FFF2-40B4-BE49-F238E27FC236}">
                <a16:creationId xmlns:a16="http://schemas.microsoft.com/office/drawing/2014/main" id="{3BFAF8D4-69DD-F8D4-3A78-C0A2C9D187E7}"/>
              </a:ext>
            </a:extLst>
          </p:cNvPr>
          <p:cNvPicPr>
            <a:picLocks noChangeAspect="1"/>
          </p:cNvPicPr>
          <p:nvPr/>
        </p:nvPicPr>
        <p:blipFill rotWithShape="1">
          <a:blip r:embed="rId4"/>
          <a:srcRect l="31350" t="7350"/>
          <a:stretch/>
        </p:blipFill>
        <p:spPr>
          <a:xfrm>
            <a:off x="604903" y="1672494"/>
            <a:ext cx="5004460" cy="4516807"/>
          </a:xfrm>
          <a:prstGeom prst="rect">
            <a:avLst/>
          </a:prstGeom>
          <a:ln>
            <a:solidFill>
              <a:srgbClr val="161525"/>
            </a:solidFill>
          </a:ln>
        </p:spPr>
      </p:pic>
      <p:sp>
        <p:nvSpPr>
          <p:cNvPr id="16" name="TextBox 15">
            <a:extLst>
              <a:ext uri="{FF2B5EF4-FFF2-40B4-BE49-F238E27FC236}">
                <a16:creationId xmlns:a16="http://schemas.microsoft.com/office/drawing/2014/main" id="{5EF2A75D-F3CD-2369-6D6D-8C2BFBC84EE0}"/>
              </a:ext>
            </a:extLst>
          </p:cNvPr>
          <p:cNvSpPr txBox="1"/>
          <p:nvPr/>
        </p:nvSpPr>
        <p:spPr>
          <a:xfrm>
            <a:off x="7082793" y="5713449"/>
            <a:ext cx="4460433" cy="461665"/>
          </a:xfrm>
          <a:prstGeom prst="rect">
            <a:avLst/>
          </a:prstGeom>
          <a:noFill/>
        </p:spPr>
        <p:txBody>
          <a:bodyPr wrap="square">
            <a:spAutoFit/>
          </a:bodyPr>
          <a:lstStyle/>
          <a:p>
            <a:pPr algn="ctr"/>
            <a:r>
              <a:rPr lang="en-US" sz="1200" b="1" dirty="0">
                <a:solidFill>
                  <a:schemeClr val="tx2"/>
                </a:solidFill>
              </a:rPr>
              <a:t>Non-SOC Emissions = Pre-Field + Mechanical On-Field + </a:t>
            </a:r>
          </a:p>
          <a:p>
            <a:pPr algn="ctr"/>
            <a:r>
              <a:rPr lang="en-US" sz="1200" b="1" dirty="0">
                <a:solidFill>
                  <a:schemeClr val="tx2"/>
                </a:solidFill>
              </a:rPr>
              <a:t>Non-SOC Soil Emissions </a:t>
            </a:r>
          </a:p>
        </p:txBody>
      </p:sp>
    </p:spTree>
    <p:extLst>
      <p:ext uri="{BB962C8B-B14F-4D97-AF65-F5344CB8AC3E}">
        <p14:creationId xmlns:p14="http://schemas.microsoft.com/office/powerpoint/2010/main" val="1767675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92831969-11C5-AB5E-A9A9-508B006D852C}"/>
              </a:ext>
            </a:extLst>
          </p:cNvPr>
          <p:cNvPicPr>
            <a:picLocks noChangeAspect="1"/>
          </p:cNvPicPr>
          <p:nvPr/>
        </p:nvPicPr>
        <p:blipFill>
          <a:blip r:embed="rId3"/>
          <a:stretch>
            <a:fillRect/>
          </a:stretch>
        </p:blipFill>
        <p:spPr>
          <a:xfrm>
            <a:off x="488394" y="2477877"/>
            <a:ext cx="1605134" cy="2926080"/>
          </a:xfrm>
          <a:prstGeom prst="rect">
            <a:avLst/>
          </a:prstGeom>
        </p:spPr>
      </p:pic>
      <p:sp>
        <p:nvSpPr>
          <p:cNvPr id="3" name="Title 2">
            <a:extLst>
              <a:ext uri="{FF2B5EF4-FFF2-40B4-BE49-F238E27FC236}">
                <a16:creationId xmlns:a16="http://schemas.microsoft.com/office/drawing/2014/main" id="{FF696B63-201D-AA30-FA7E-564E8F36E694}"/>
              </a:ext>
            </a:extLst>
          </p:cNvPr>
          <p:cNvSpPr>
            <a:spLocks noGrp="1"/>
          </p:cNvSpPr>
          <p:nvPr>
            <p:ph type="title"/>
          </p:nvPr>
        </p:nvSpPr>
        <p:spPr/>
        <p:txBody>
          <a:bodyPr>
            <a:normAutofit/>
          </a:bodyPr>
          <a:lstStyle/>
          <a:p>
            <a:r>
              <a:rPr lang="en-US" sz="2500" dirty="0"/>
              <a:t>Validation Case Study: Illinois County Summary - Corn - 2022 </a:t>
            </a:r>
          </a:p>
        </p:txBody>
      </p:sp>
      <p:sp>
        <p:nvSpPr>
          <p:cNvPr id="2" name="Slide Number Placeholder 1">
            <a:extLst>
              <a:ext uri="{FF2B5EF4-FFF2-40B4-BE49-F238E27FC236}">
                <a16:creationId xmlns:a16="http://schemas.microsoft.com/office/drawing/2014/main" id="{0A9742A7-2043-B867-7E1A-3E59CE8C6F69}"/>
              </a:ext>
            </a:extLst>
          </p:cNvPr>
          <p:cNvSpPr>
            <a:spLocks noGrp="1"/>
          </p:cNvSpPr>
          <p:nvPr>
            <p:ph type="sldNum" sz="quarter" idx="11"/>
          </p:nvPr>
        </p:nvSpPr>
        <p:spPr/>
        <p:txBody>
          <a:bodyPr/>
          <a:lstStyle/>
          <a:p>
            <a:fld id="{B7AE8F5D-99F6-8A4F-89E5-C6E50EB24838}" type="slidenum">
              <a:rPr lang="en-US" smtClean="0"/>
              <a:pPr/>
              <a:t>7</a:t>
            </a:fld>
            <a:endParaRPr lang="en-US"/>
          </a:p>
        </p:txBody>
      </p:sp>
      <p:sp>
        <p:nvSpPr>
          <p:cNvPr id="7" name="Text Placeholder 6">
            <a:extLst>
              <a:ext uri="{FF2B5EF4-FFF2-40B4-BE49-F238E27FC236}">
                <a16:creationId xmlns:a16="http://schemas.microsoft.com/office/drawing/2014/main" id="{A23D462C-C7D6-F1B1-91CC-B800CCD90DD2}"/>
              </a:ext>
            </a:extLst>
          </p:cNvPr>
          <p:cNvSpPr>
            <a:spLocks noGrp="1"/>
          </p:cNvSpPr>
          <p:nvPr>
            <p:ph type="body" sz="quarter" idx="12"/>
          </p:nvPr>
        </p:nvSpPr>
        <p:spPr>
          <a:xfrm>
            <a:off x="899551" y="973512"/>
            <a:ext cx="10687546" cy="4748129"/>
          </a:xfrm>
        </p:spPr>
        <p:txBody>
          <a:bodyPr/>
          <a:lstStyle/>
          <a:p>
            <a:pPr algn="ctr"/>
            <a:r>
              <a:rPr lang="en-US" sz="2000" dirty="0">
                <a:solidFill>
                  <a:schemeClr val="tx1"/>
                </a:solidFill>
              </a:rPr>
              <a:t>Higher soil organic carbon (SOC) and yield result in lower total emissions per bushel in the north.</a:t>
            </a:r>
          </a:p>
        </p:txBody>
      </p:sp>
      <p:sp>
        <p:nvSpPr>
          <p:cNvPr id="6" name="Footer Placeholder 5">
            <a:extLst>
              <a:ext uri="{FF2B5EF4-FFF2-40B4-BE49-F238E27FC236}">
                <a16:creationId xmlns:a16="http://schemas.microsoft.com/office/drawing/2014/main" id="{EA111F5A-B0A5-1C18-9572-0E928F6E554F}"/>
              </a:ext>
            </a:extLst>
          </p:cNvPr>
          <p:cNvSpPr>
            <a:spLocks noGrp="1"/>
          </p:cNvSpPr>
          <p:nvPr>
            <p:ph type="ftr" sz="quarter" idx="3"/>
          </p:nvPr>
        </p:nvSpPr>
        <p:spPr/>
        <p:txBody>
          <a:bodyPr/>
          <a:lstStyle/>
          <a:p>
            <a:r>
              <a:rPr lang="en-US" sz="900"/>
              <a:t>CONFIDENTIAL</a:t>
            </a:r>
            <a:r>
              <a:rPr lang="en-US"/>
              <a:t> </a:t>
            </a:r>
            <a:r>
              <a:rPr lang="en-US">
                <a:cs typeface="Arial" panose="020B0604020202020204" pitchFamily="34" charset="0"/>
              </a:rPr>
              <a:t>©</a:t>
            </a:r>
            <a:r>
              <a:rPr lang="en-US" sz="1050"/>
              <a:t> </a:t>
            </a:r>
            <a:r>
              <a:rPr lang="en-US" sz="900"/>
              <a:t>2023 INDIGO AG</a:t>
            </a:r>
          </a:p>
        </p:txBody>
      </p:sp>
      <p:sp>
        <p:nvSpPr>
          <p:cNvPr id="16" name="TextBox 15">
            <a:extLst>
              <a:ext uri="{FF2B5EF4-FFF2-40B4-BE49-F238E27FC236}">
                <a16:creationId xmlns:a16="http://schemas.microsoft.com/office/drawing/2014/main" id="{B66647B4-C1E4-373D-B0AC-AA36CECA273F}"/>
              </a:ext>
            </a:extLst>
          </p:cNvPr>
          <p:cNvSpPr txBox="1"/>
          <p:nvPr/>
        </p:nvSpPr>
        <p:spPr>
          <a:xfrm>
            <a:off x="244196" y="5753379"/>
            <a:ext cx="2093528" cy="461665"/>
          </a:xfrm>
          <a:prstGeom prst="rect">
            <a:avLst/>
          </a:prstGeom>
          <a:noFill/>
          <a:ln w="12700">
            <a:noFill/>
          </a:ln>
        </p:spPr>
        <p:txBody>
          <a:bodyPr wrap="square" lIns="91440" tIns="45720" rIns="91440" bIns="45720" rtlCol="0" anchor="t">
            <a:spAutoFit/>
          </a:bodyPr>
          <a:lstStyle/>
          <a:p>
            <a:pPr marL="0" marR="0" lvl="0" indent="0" algn="ctr" defTabSz="914400" rtl="0" eaLnBrk="1" fontAlgn="auto" latinLnBrk="0" hangingPunct="1">
              <a:lnSpc>
                <a:spcPct val="100000"/>
              </a:lnSpc>
              <a:spcAft>
                <a:spcPts val="0"/>
              </a:spcAft>
              <a:buClrTx/>
              <a:buSzTx/>
              <a:buFontTx/>
              <a:buNone/>
              <a:tabLst/>
              <a:defRPr/>
            </a:pPr>
            <a:r>
              <a:rPr kumimoji="0" lang="en-US" sz="1200" b="0" i="1" u="none" strike="noStrike" kern="1200" cap="none" spc="0" normalizeH="0" baseline="0" noProof="0" dirty="0">
                <a:ln>
                  <a:noFill/>
                </a:ln>
                <a:solidFill>
                  <a:schemeClr val="bg1">
                    <a:lumMod val="50000"/>
                  </a:schemeClr>
                </a:solidFill>
                <a:effectLst/>
                <a:uLnTx/>
                <a:uFillTx/>
                <a:latin typeface="Franklin Gothic Book" panose="020B0503020102020204"/>
                <a:ea typeface="+mn-ea"/>
                <a:cs typeface="+mn-cs"/>
              </a:rPr>
              <a:t>Source: </a:t>
            </a:r>
            <a:r>
              <a:rPr lang="en-US" sz="1200" i="1" dirty="0">
                <a:solidFill>
                  <a:schemeClr val="bg1">
                    <a:lumMod val="50000"/>
                  </a:schemeClr>
                </a:solidFill>
                <a:latin typeface="Franklin Gothic Book" panose="020B0503020102020204"/>
              </a:rPr>
              <a:t>Corn Nitrogen Rate </a:t>
            </a:r>
          </a:p>
          <a:p>
            <a:pPr marL="0" marR="0" lvl="0" indent="0" algn="ctr" defTabSz="914400" rtl="0" eaLnBrk="1" fontAlgn="auto" latinLnBrk="0" hangingPunct="1">
              <a:lnSpc>
                <a:spcPct val="100000"/>
              </a:lnSpc>
              <a:spcAft>
                <a:spcPts val="0"/>
              </a:spcAft>
              <a:buClrTx/>
              <a:buSzTx/>
              <a:buFontTx/>
              <a:buNone/>
              <a:tabLst/>
              <a:defRPr/>
            </a:pPr>
            <a:r>
              <a:rPr lang="en-US" sz="1200" i="1" dirty="0">
                <a:solidFill>
                  <a:schemeClr val="bg1">
                    <a:lumMod val="50000"/>
                  </a:schemeClr>
                </a:solidFill>
                <a:latin typeface="Franklin Gothic Book" panose="020B0503020102020204"/>
              </a:rPr>
              <a:t>Calculator, State Information</a:t>
            </a:r>
            <a:endParaRPr kumimoji="0" lang="en-US" sz="1200" b="0" i="1" u="none" strike="noStrike" kern="1200" cap="none" spc="0" normalizeH="0" baseline="0" noProof="0" dirty="0">
              <a:ln>
                <a:noFill/>
              </a:ln>
              <a:solidFill>
                <a:schemeClr val="bg1">
                  <a:lumMod val="50000"/>
                </a:schemeClr>
              </a:solidFill>
              <a:effectLst/>
              <a:uLnTx/>
              <a:uFillTx/>
              <a:latin typeface="Franklin Gothic Book" panose="020B0503020102020204"/>
              <a:ea typeface="+mn-ea"/>
              <a:cs typeface="+mn-cs"/>
            </a:endParaRPr>
          </a:p>
        </p:txBody>
      </p:sp>
      <p:sp>
        <p:nvSpPr>
          <p:cNvPr id="24" name="TextBox 23">
            <a:extLst>
              <a:ext uri="{FF2B5EF4-FFF2-40B4-BE49-F238E27FC236}">
                <a16:creationId xmlns:a16="http://schemas.microsoft.com/office/drawing/2014/main" id="{948A0FB4-D922-8765-4B14-92B9CDA07676}"/>
              </a:ext>
            </a:extLst>
          </p:cNvPr>
          <p:cNvSpPr txBox="1"/>
          <p:nvPr/>
        </p:nvSpPr>
        <p:spPr>
          <a:xfrm>
            <a:off x="345482" y="1456272"/>
            <a:ext cx="1890957" cy="646331"/>
          </a:xfrm>
          <a:prstGeom prst="rect">
            <a:avLst/>
          </a:prstGeom>
          <a:noFill/>
        </p:spPr>
        <p:txBody>
          <a:bodyPr wrap="square">
            <a:spAutoFit/>
          </a:bodyPr>
          <a:lstStyle/>
          <a:p>
            <a:pPr algn="ctr"/>
            <a:r>
              <a:rPr lang="en-US" dirty="0"/>
              <a:t>Maximum Return to N (MRTN)</a:t>
            </a:r>
          </a:p>
        </p:txBody>
      </p:sp>
      <p:sp>
        <p:nvSpPr>
          <p:cNvPr id="25" name="TextBox 24">
            <a:extLst>
              <a:ext uri="{FF2B5EF4-FFF2-40B4-BE49-F238E27FC236}">
                <a16:creationId xmlns:a16="http://schemas.microsoft.com/office/drawing/2014/main" id="{148F8F15-087E-1169-1A90-B0FCF211F17F}"/>
              </a:ext>
            </a:extLst>
          </p:cNvPr>
          <p:cNvSpPr txBox="1"/>
          <p:nvPr/>
        </p:nvSpPr>
        <p:spPr>
          <a:xfrm>
            <a:off x="100244" y="5133519"/>
            <a:ext cx="832333" cy="276999"/>
          </a:xfrm>
          <a:prstGeom prst="rect">
            <a:avLst/>
          </a:prstGeom>
          <a:noFill/>
        </p:spPr>
        <p:txBody>
          <a:bodyPr wrap="square">
            <a:spAutoFit/>
          </a:bodyPr>
          <a:lstStyle/>
          <a:p>
            <a:pPr algn="ctr"/>
            <a:r>
              <a:rPr lang="en-US" sz="1200" dirty="0"/>
              <a:t>Higher N</a:t>
            </a:r>
          </a:p>
        </p:txBody>
      </p:sp>
      <p:sp>
        <p:nvSpPr>
          <p:cNvPr id="26" name="TextBox 25">
            <a:extLst>
              <a:ext uri="{FF2B5EF4-FFF2-40B4-BE49-F238E27FC236}">
                <a16:creationId xmlns:a16="http://schemas.microsoft.com/office/drawing/2014/main" id="{B939B35E-09CC-69B3-5D2B-4F120BC973E3}"/>
              </a:ext>
            </a:extLst>
          </p:cNvPr>
          <p:cNvSpPr txBox="1"/>
          <p:nvPr/>
        </p:nvSpPr>
        <p:spPr>
          <a:xfrm>
            <a:off x="100244" y="2501561"/>
            <a:ext cx="832333" cy="276999"/>
          </a:xfrm>
          <a:prstGeom prst="rect">
            <a:avLst/>
          </a:prstGeom>
          <a:noFill/>
        </p:spPr>
        <p:txBody>
          <a:bodyPr wrap="square">
            <a:spAutoFit/>
          </a:bodyPr>
          <a:lstStyle/>
          <a:p>
            <a:pPr algn="ctr"/>
            <a:r>
              <a:rPr lang="en-US" sz="1200" dirty="0"/>
              <a:t>Lower N</a:t>
            </a:r>
          </a:p>
        </p:txBody>
      </p:sp>
      <p:sp>
        <p:nvSpPr>
          <p:cNvPr id="27" name="TextBox 26">
            <a:extLst>
              <a:ext uri="{FF2B5EF4-FFF2-40B4-BE49-F238E27FC236}">
                <a16:creationId xmlns:a16="http://schemas.microsoft.com/office/drawing/2014/main" id="{CA402D68-C3D2-5A66-1A92-FD59F2BD4DD2}"/>
              </a:ext>
            </a:extLst>
          </p:cNvPr>
          <p:cNvSpPr txBox="1"/>
          <p:nvPr/>
        </p:nvSpPr>
        <p:spPr>
          <a:xfrm>
            <a:off x="2471956" y="1456273"/>
            <a:ext cx="2985909" cy="646331"/>
          </a:xfrm>
          <a:prstGeom prst="rect">
            <a:avLst/>
          </a:prstGeom>
          <a:noFill/>
        </p:spPr>
        <p:txBody>
          <a:bodyPr wrap="square">
            <a:spAutoFit/>
          </a:bodyPr>
          <a:lstStyle/>
          <a:p>
            <a:pPr algn="ctr"/>
            <a:r>
              <a:rPr lang="en-US" dirty="0" err="1"/>
              <a:t>gSSURGO</a:t>
            </a:r>
            <a:r>
              <a:rPr lang="en-US" dirty="0"/>
              <a:t> SOC Stock</a:t>
            </a:r>
          </a:p>
          <a:p>
            <a:pPr algn="ctr"/>
            <a:r>
              <a:rPr lang="en-US" dirty="0"/>
              <a:t>(kg C per square meter)</a:t>
            </a:r>
          </a:p>
        </p:txBody>
      </p:sp>
      <p:sp>
        <p:nvSpPr>
          <p:cNvPr id="28" name="TextBox 27">
            <a:extLst>
              <a:ext uri="{FF2B5EF4-FFF2-40B4-BE49-F238E27FC236}">
                <a16:creationId xmlns:a16="http://schemas.microsoft.com/office/drawing/2014/main" id="{628A521C-154C-5569-EB54-D2AEA50103C5}"/>
              </a:ext>
            </a:extLst>
          </p:cNvPr>
          <p:cNvSpPr txBox="1"/>
          <p:nvPr/>
        </p:nvSpPr>
        <p:spPr>
          <a:xfrm>
            <a:off x="9353546" y="1456273"/>
            <a:ext cx="2257648" cy="646331"/>
          </a:xfrm>
          <a:prstGeom prst="rect">
            <a:avLst/>
          </a:prstGeom>
          <a:noFill/>
        </p:spPr>
        <p:txBody>
          <a:bodyPr wrap="square">
            <a:spAutoFit/>
          </a:bodyPr>
          <a:lstStyle/>
          <a:p>
            <a:pPr algn="ctr"/>
            <a:r>
              <a:rPr lang="en-US" b="1" dirty="0">
                <a:solidFill>
                  <a:schemeClr val="tx2"/>
                </a:solidFill>
              </a:rPr>
              <a:t>Non-SOC Emissions </a:t>
            </a:r>
          </a:p>
          <a:p>
            <a:pPr algn="ctr"/>
            <a:r>
              <a:rPr lang="en-US" b="1" dirty="0">
                <a:solidFill>
                  <a:schemeClr val="tx2"/>
                </a:solidFill>
              </a:rPr>
              <a:t>(kg CO2e per </a:t>
            </a:r>
            <a:r>
              <a:rPr lang="en-US" b="1" dirty="0" err="1">
                <a:solidFill>
                  <a:schemeClr val="tx2"/>
                </a:solidFill>
              </a:rPr>
              <a:t>bu</a:t>
            </a:r>
            <a:r>
              <a:rPr lang="en-US" b="1" dirty="0">
                <a:solidFill>
                  <a:schemeClr val="tx2"/>
                </a:solidFill>
              </a:rPr>
              <a:t>)</a:t>
            </a:r>
          </a:p>
        </p:txBody>
      </p:sp>
      <p:sp>
        <p:nvSpPr>
          <p:cNvPr id="29" name="TextBox 28">
            <a:extLst>
              <a:ext uri="{FF2B5EF4-FFF2-40B4-BE49-F238E27FC236}">
                <a16:creationId xmlns:a16="http://schemas.microsoft.com/office/drawing/2014/main" id="{85021D53-A1FA-2FC9-ED2A-2A1A33217B82}"/>
              </a:ext>
            </a:extLst>
          </p:cNvPr>
          <p:cNvSpPr txBox="1"/>
          <p:nvPr/>
        </p:nvSpPr>
        <p:spPr>
          <a:xfrm>
            <a:off x="6311124" y="1456272"/>
            <a:ext cx="1890957" cy="646331"/>
          </a:xfrm>
          <a:prstGeom prst="rect">
            <a:avLst/>
          </a:prstGeom>
          <a:noFill/>
        </p:spPr>
        <p:txBody>
          <a:bodyPr wrap="square">
            <a:spAutoFit/>
          </a:bodyPr>
          <a:lstStyle/>
          <a:p>
            <a:pPr algn="ctr"/>
            <a:r>
              <a:rPr lang="en-US" dirty="0"/>
              <a:t>USDA-NASS Yield</a:t>
            </a:r>
          </a:p>
          <a:p>
            <a:pPr algn="ctr"/>
            <a:r>
              <a:rPr lang="en-US" dirty="0"/>
              <a:t>(bushels per ac)</a:t>
            </a:r>
          </a:p>
        </p:txBody>
      </p:sp>
      <p:sp>
        <p:nvSpPr>
          <p:cNvPr id="33" name="Cross 32">
            <a:extLst>
              <a:ext uri="{FF2B5EF4-FFF2-40B4-BE49-F238E27FC236}">
                <a16:creationId xmlns:a16="http://schemas.microsoft.com/office/drawing/2014/main" id="{3B1B3340-AD23-4238-119A-B8CE79537F67}"/>
              </a:ext>
            </a:extLst>
          </p:cNvPr>
          <p:cNvSpPr/>
          <p:nvPr/>
        </p:nvSpPr>
        <p:spPr>
          <a:xfrm>
            <a:off x="2202133" y="3826617"/>
            <a:ext cx="228600" cy="228600"/>
          </a:xfrm>
          <a:prstGeom prst="plus">
            <a:avLst/>
          </a:prstGeom>
          <a:solidFill>
            <a:srgbClr val="161525"/>
          </a:solidFill>
          <a:ln>
            <a:solidFill>
              <a:srgbClr val="161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ross 33">
            <a:extLst>
              <a:ext uri="{FF2B5EF4-FFF2-40B4-BE49-F238E27FC236}">
                <a16:creationId xmlns:a16="http://schemas.microsoft.com/office/drawing/2014/main" id="{4624CDBF-7E44-3EE7-2EB6-1F04810ADC8D}"/>
              </a:ext>
            </a:extLst>
          </p:cNvPr>
          <p:cNvSpPr/>
          <p:nvPr/>
        </p:nvSpPr>
        <p:spPr>
          <a:xfrm>
            <a:off x="5496213" y="3826617"/>
            <a:ext cx="228600" cy="228600"/>
          </a:xfrm>
          <a:prstGeom prst="plus">
            <a:avLst/>
          </a:prstGeom>
          <a:solidFill>
            <a:srgbClr val="161525"/>
          </a:solidFill>
          <a:ln>
            <a:solidFill>
              <a:srgbClr val="161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Equal 34">
            <a:extLst>
              <a:ext uri="{FF2B5EF4-FFF2-40B4-BE49-F238E27FC236}">
                <a16:creationId xmlns:a16="http://schemas.microsoft.com/office/drawing/2014/main" id="{EB6B1186-6319-549D-A75F-BD33A6DF4270}"/>
              </a:ext>
            </a:extLst>
          </p:cNvPr>
          <p:cNvSpPr/>
          <p:nvPr/>
        </p:nvSpPr>
        <p:spPr>
          <a:xfrm>
            <a:off x="8788393" y="3826617"/>
            <a:ext cx="228600" cy="228600"/>
          </a:xfrm>
          <a:prstGeom prst="mathEqual">
            <a:avLst/>
          </a:prstGeom>
          <a:solidFill>
            <a:srgbClr val="161525"/>
          </a:solidFill>
          <a:ln>
            <a:solidFill>
              <a:srgbClr val="161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TextBox 36">
            <a:extLst>
              <a:ext uri="{FF2B5EF4-FFF2-40B4-BE49-F238E27FC236}">
                <a16:creationId xmlns:a16="http://schemas.microsoft.com/office/drawing/2014/main" id="{DD479CA5-B027-1CD0-959C-C498AA50FDEB}"/>
              </a:ext>
            </a:extLst>
          </p:cNvPr>
          <p:cNvSpPr txBox="1"/>
          <p:nvPr/>
        </p:nvSpPr>
        <p:spPr>
          <a:xfrm>
            <a:off x="9063368" y="5661047"/>
            <a:ext cx="2838004" cy="646331"/>
          </a:xfrm>
          <a:prstGeom prst="rect">
            <a:avLst/>
          </a:prstGeom>
          <a:noFill/>
        </p:spPr>
        <p:txBody>
          <a:bodyPr wrap="square">
            <a:spAutoFit/>
          </a:bodyPr>
          <a:lstStyle/>
          <a:p>
            <a:pPr algn="ctr"/>
            <a:r>
              <a:rPr lang="en-US" sz="1200" b="1" dirty="0">
                <a:solidFill>
                  <a:schemeClr val="tx2"/>
                </a:solidFill>
              </a:rPr>
              <a:t>Non-SOC Emissions = Pre-Field + Mechanical On-Field + Non-SOC Soil Emissions </a:t>
            </a:r>
          </a:p>
        </p:txBody>
      </p:sp>
      <p:pic>
        <p:nvPicPr>
          <p:cNvPr id="10" name="Picture 9">
            <a:extLst>
              <a:ext uri="{FF2B5EF4-FFF2-40B4-BE49-F238E27FC236}">
                <a16:creationId xmlns:a16="http://schemas.microsoft.com/office/drawing/2014/main" id="{6AEE8621-7D5A-98E7-B261-CA8D3B994B46}"/>
              </a:ext>
            </a:extLst>
          </p:cNvPr>
          <p:cNvPicPr>
            <a:picLocks noChangeAspect="1"/>
          </p:cNvPicPr>
          <p:nvPr/>
        </p:nvPicPr>
        <p:blipFill>
          <a:blip r:embed="rId4"/>
          <a:stretch>
            <a:fillRect/>
          </a:stretch>
        </p:blipFill>
        <p:spPr>
          <a:xfrm>
            <a:off x="2570908" y="2340717"/>
            <a:ext cx="2777067" cy="3200400"/>
          </a:xfrm>
          <a:prstGeom prst="rect">
            <a:avLst/>
          </a:prstGeom>
          <a:ln>
            <a:solidFill>
              <a:srgbClr val="161525"/>
            </a:solidFill>
          </a:ln>
        </p:spPr>
      </p:pic>
      <p:pic>
        <p:nvPicPr>
          <p:cNvPr id="13" name="Picture 12">
            <a:extLst>
              <a:ext uri="{FF2B5EF4-FFF2-40B4-BE49-F238E27FC236}">
                <a16:creationId xmlns:a16="http://schemas.microsoft.com/office/drawing/2014/main" id="{A482D57A-CE17-11CF-93BB-0A298378D566}"/>
              </a:ext>
            </a:extLst>
          </p:cNvPr>
          <p:cNvPicPr>
            <a:picLocks noChangeAspect="1"/>
          </p:cNvPicPr>
          <p:nvPr/>
        </p:nvPicPr>
        <p:blipFill>
          <a:blip r:embed="rId5"/>
          <a:stretch>
            <a:fillRect/>
          </a:stretch>
        </p:blipFill>
        <p:spPr>
          <a:xfrm>
            <a:off x="9160250" y="2340717"/>
            <a:ext cx="2777067" cy="3200400"/>
          </a:xfrm>
          <a:prstGeom prst="rect">
            <a:avLst/>
          </a:prstGeom>
          <a:ln>
            <a:solidFill>
              <a:srgbClr val="161525"/>
            </a:solidFill>
          </a:ln>
        </p:spPr>
      </p:pic>
      <p:pic>
        <p:nvPicPr>
          <p:cNvPr id="15" name="Picture 14">
            <a:extLst>
              <a:ext uri="{FF2B5EF4-FFF2-40B4-BE49-F238E27FC236}">
                <a16:creationId xmlns:a16="http://schemas.microsoft.com/office/drawing/2014/main" id="{33F44044-4D84-F30C-284C-8BD8B6D32EB0}"/>
              </a:ext>
            </a:extLst>
          </p:cNvPr>
          <p:cNvPicPr>
            <a:picLocks noChangeAspect="1"/>
          </p:cNvPicPr>
          <p:nvPr/>
        </p:nvPicPr>
        <p:blipFill>
          <a:blip r:embed="rId6"/>
          <a:stretch>
            <a:fillRect/>
          </a:stretch>
        </p:blipFill>
        <p:spPr>
          <a:xfrm>
            <a:off x="5873051" y="2337281"/>
            <a:ext cx="2777067" cy="3200400"/>
          </a:xfrm>
          <a:prstGeom prst="rect">
            <a:avLst/>
          </a:prstGeom>
          <a:ln>
            <a:solidFill>
              <a:srgbClr val="161525"/>
            </a:solidFill>
          </a:ln>
        </p:spPr>
      </p:pic>
    </p:spTree>
    <p:extLst>
      <p:ext uri="{BB962C8B-B14F-4D97-AF65-F5344CB8AC3E}">
        <p14:creationId xmlns:p14="http://schemas.microsoft.com/office/powerpoint/2010/main" val="36171613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Freeform 27">
            <a:extLst>
              <a:ext uri="{FF2B5EF4-FFF2-40B4-BE49-F238E27FC236}">
                <a16:creationId xmlns:a16="http://schemas.microsoft.com/office/drawing/2014/main" id="{9DCB1495-2EEE-7392-7D6B-F7DA86295557}"/>
              </a:ext>
            </a:extLst>
          </p:cNvPr>
          <p:cNvSpPr/>
          <p:nvPr/>
        </p:nvSpPr>
        <p:spPr>
          <a:xfrm>
            <a:off x="5049078" y="2647784"/>
            <a:ext cx="6535972" cy="3482672"/>
          </a:xfrm>
          <a:custGeom>
            <a:avLst/>
            <a:gdLst>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2902226 w 6535972"/>
              <a:gd name="connsiteY32" fmla="*/ 1455089 h 3482672"/>
              <a:gd name="connsiteX33" fmla="*/ 2862470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803082 h 3482672"/>
              <a:gd name="connsiteX45" fmla="*/ 1804946 w 6535972"/>
              <a:gd name="connsiteY45" fmla="*/ 644056 h 3482672"/>
              <a:gd name="connsiteX46" fmla="*/ 1614115 w 6535972"/>
              <a:gd name="connsiteY46" fmla="*/ 508884 h 3482672"/>
              <a:gd name="connsiteX47" fmla="*/ 1423284 w 6535972"/>
              <a:gd name="connsiteY47" fmla="*/ 429371 h 3482672"/>
              <a:gd name="connsiteX48" fmla="*/ 1256306 w 6535972"/>
              <a:gd name="connsiteY48" fmla="*/ 349858 h 3482672"/>
              <a:gd name="connsiteX49" fmla="*/ 1081378 w 6535972"/>
              <a:gd name="connsiteY49" fmla="*/ 270345 h 3482672"/>
              <a:gd name="connsiteX50" fmla="*/ 930303 w 6535972"/>
              <a:gd name="connsiteY50" fmla="*/ 246491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2902226 w 6535972"/>
              <a:gd name="connsiteY32" fmla="*/ 1455089 h 3482672"/>
              <a:gd name="connsiteX33" fmla="*/ 2862470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803082 h 3482672"/>
              <a:gd name="connsiteX45" fmla="*/ 1804946 w 6535972"/>
              <a:gd name="connsiteY45" fmla="*/ 644056 h 3482672"/>
              <a:gd name="connsiteX46" fmla="*/ 1614115 w 6535972"/>
              <a:gd name="connsiteY46" fmla="*/ 508884 h 3482672"/>
              <a:gd name="connsiteX47" fmla="*/ 1341222 w 6535972"/>
              <a:gd name="connsiteY47" fmla="*/ 534879 h 3482672"/>
              <a:gd name="connsiteX48" fmla="*/ 1256306 w 6535972"/>
              <a:gd name="connsiteY48" fmla="*/ 349858 h 3482672"/>
              <a:gd name="connsiteX49" fmla="*/ 1081378 w 6535972"/>
              <a:gd name="connsiteY49" fmla="*/ 270345 h 3482672"/>
              <a:gd name="connsiteX50" fmla="*/ 930303 w 6535972"/>
              <a:gd name="connsiteY50" fmla="*/ 246491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2902226 w 6535972"/>
              <a:gd name="connsiteY32" fmla="*/ 1455089 h 3482672"/>
              <a:gd name="connsiteX33" fmla="*/ 2862470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803082 h 3482672"/>
              <a:gd name="connsiteX45" fmla="*/ 1804946 w 6535972"/>
              <a:gd name="connsiteY45" fmla="*/ 644056 h 3482672"/>
              <a:gd name="connsiteX46" fmla="*/ 1520330 w 6535972"/>
              <a:gd name="connsiteY46" fmla="*/ 626114 h 3482672"/>
              <a:gd name="connsiteX47" fmla="*/ 1341222 w 6535972"/>
              <a:gd name="connsiteY47" fmla="*/ 534879 h 3482672"/>
              <a:gd name="connsiteX48" fmla="*/ 1256306 w 6535972"/>
              <a:gd name="connsiteY48" fmla="*/ 349858 h 3482672"/>
              <a:gd name="connsiteX49" fmla="*/ 1081378 w 6535972"/>
              <a:gd name="connsiteY49" fmla="*/ 270345 h 3482672"/>
              <a:gd name="connsiteX50" fmla="*/ 930303 w 6535972"/>
              <a:gd name="connsiteY50" fmla="*/ 246491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2902226 w 6535972"/>
              <a:gd name="connsiteY32" fmla="*/ 1455089 h 3482672"/>
              <a:gd name="connsiteX33" fmla="*/ 2862470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803082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256306 w 6535972"/>
              <a:gd name="connsiteY48" fmla="*/ 349858 h 3482672"/>
              <a:gd name="connsiteX49" fmla="*/ 1081378 w 6535972"/>
              <a:gd name="connsiteY49" fmla="*/ 270345 h 3482672"/>
              <a:gd name="connsiteX50" fmla="*/ 930303 w 6535972"/>
              <a:gd name="connsiteY50" fmla="*/ 246491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2902226 w 6535972"/>
              <a:gd name="connsiteY32" fmla="*/ 1455089 h 3482672"/>
              <a:gd name="connsiteX33" fmla="*/ 2862470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256306 w 6535972"/>
              <a:gd name="connsiteY48" fmla="*/ 349858 h 3482672"/>
              <a:gd name="connsiteX49" fmla="*/ 1081378 w 6535972"/>
              <a:gd name="connsiteY49" fmla="*/ 270345 h 3482672"/>
              <a:gd name="connsiteX50" fmla="*/ 930303 w 6535972"/>
              <a:gd name="connsiteY50" fmla="*/ 246491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2902226 w 6535972"/>
              <a:gd name="connsiteY32" fmla="*/ 1455089 h 3482672"/>
              <a:gd name="connsiteX33" fmla="*/ 2862470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1081378 w 6535972"/>
              <a:gd name="connsiteY49" fmla="*/ 270345 h 3482672"/>
              <a:gd name="connsiteX50" fmla="*/ 930303 w 6535972"/>
              <a:gd name="connsiteY50" fmla="*/ 246491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2902226 w 6535972"/>
              <a:gd name="connsiteY32" fmla="*/ 1455089 h 3482672"/>
              <a:gd name="connsiteX33" fmla="*/ 2862470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930303 w 6535972"/>
              <a:gd name="connsiteY50" fmla="*/ 246491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2902226 w 6535972"/>
              <a:gd name="connsiteY32" fmla="*/ 1455089 h 3482672"/>
              <a:gd name="connsiteX33" fmla="*/ 2862470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2902226 w 6535972"/>
              <a:gd name="connsiteY32" fmla="*/ 145508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2934032 w 6535972"/>
              <a:gd name="connsiteY31" fmla="*/ 16379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2981739 w 6535972"/>
              <a:gd name="connsiteY30" fmla="*/ 1796995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029447 w 6535972"/>
              <a:gd name="connsiteY29" fmla="*/ 1820849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077155 w 6535972"/>
              <a:gd name="connsiteY28" fmla="*/ 1836752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164619 w 6535972"/>
              <a:gd name="connsiteY27" fmla="*/ 1812898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275938 w 6535972"/>
              <a:gd name="connsiteY26" fmla="*/ 1836752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323645 w 6535972"/>
              <a:gd name="connsiteY25" fmla="*/ 1940119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395207 w 6535972"/>
              <a:gd name="connsiteY24" fmla="*/ 1971924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466769 w 6535972"/>
              <a:gd name="connsiteY23" fmla="*/ 1979875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1948070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96139 w 6535972"/>
              <a:gd name="connsiteY20" fmla="*/ 2035534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83604 w 6535972"/>
              <a:gd name="connsiteY19" fmla="*/ 19957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94922 w 6535972"/>
              <a:gd name="connsiteY18" fmla="*/ 1979875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58532 w 6535972"/>
              <a:gd name="connsiteY17" fmla="*/ 2075291 h 3482672"/>
              <a:gd name="connsiteX18" fmla="*/ 4083199 w 6535972"/>
              <a:gd name="connsiteY18" fmla="*/ 2390183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38045 w 6535972"/>
              <a:gd name="connsiteY16" fmla="*/ 2226366 h 3482672"/>
              <a:gd name="connsiteX17" fmla="*/ 4181979 w 6535972"/>
              <a:gd name="connsiteY17" fmla="*/ 2462153 h 3482672"/>
              <a:gd name="connsiteX18" fmla="*/ 4083199 w 6535972"/>
              <a:gd name="connsiteY18" fmla="*/ 2390183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57315 w 6535972"/>
              <a:gd name="connsiteY15" fmla="*/ 2425148 h 3482672"/>
              <a:gd name="connsiteX16" fmla="*/ 4296660 w 6535972"/>
              <a:gd name="connsiteY16" fmla="*/ 2519443 h 3482672"/>
              <a:gd name="connsiteX17" fmla="*/ 4181979 w 6535972"/>
              <a:gd name="connsiteY17" fmla="*/ 2462153 h 3482672"/>
              <a:gd name="connsiteX18" fmla="*/ 4083199 w 6535972"/>
              <a:gd name="connsiteY18" fmla="*/ 2390183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041127 w 6535972"/>
              <a:gd name="connsiteY10" fmla="*/ 3093058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92484 w 6535972"/>
              <a:gd name="connsiteY15" fmla="*/ 2600994 h 3482672"/>
              <a:gd name="connsiteX16" fmla="*/ 4296660 w 6535972"/>
              <a:gd name="connsiteY16" fmla="*/ 2519443 h 3482672"/>
              <a:gd name="connsiteX17" fmla="*/ 4181979 w 6535972"/>
              <a:gd name="connsiteY17" fmla="*/ 2462153 h 3482672"/>
              <a:gd name="connsiteX18" fmla="*/ 4083199 w 6535972"/>
              <a:gd name="connsiteY18" fmla="*/ 2390183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16056 w 6535972"/>
              <a:gd name="connsiteY9" fmla="*/ 3228230 h 3482672"/>
              <a:gd name="connsiteX10" fmla="*/ 5111466 w 6535972"/>
              <a:gd name="connsiteY10" fmla="*/ 3022720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92484 w 6535972"/>
              <a:gd name="connsiteY15" fmla="*/ 2600994 h 3482672"/>
              <a:gd name="connsiteX16" fmla="*/ 4296660 w 6535972"/>
              <a:gd name="connsiteY16" fmla="*/ 2519443 h 3482672"/>
              <a:gd name="connsiteX17" fmla="*/ 4181979 w 6535972"/>
              <a:gd name="connsiteY17" fmla="*/ 2462153 h 3482672"/>
              <a:gd name="connsiteX18" fmla="*/ 4083199 w 6535972"/>
              <a:gd name="connsiteY18" fmla="*/ 2390183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319423 w 6535972"/>
              <a:gd name="connsiteY8" fmla="*/ 3299792 h 3482672"/>
              <a:gd name="connsiteX9" fmla="*/ 5286394 w 6535972"/>
              <a:gd name="connsiteY9" fmla="*/ 3052383 h 3482672"/>
              <a:gd name="connsiteX10" fmla="*/ 5111466 w 6535972"/>
              <a:gd name="connsiteY10" fmla="*/ 3022720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92484 w 6535972"/>
              <a:gd name="connsiteY15" fmla="*/ 2600994 h 3482672"/>
              <a:gd name="connsiteX16" fmla="*/ 4296660 w 6535972"/>
              <a:gd name="connsiteY16" fmla="*/ 2519443 h 3482672"/>
              <a:gd name="connsiteX17" fmla="*/ 4181979 w 6535972"/>
              <a:gd name="connsiteY17" fmla="*/ 2462153 h 3482672"/>
              <a:gd name="connsiteX18" fmla="*/ 4083199 w 6535972"/>
              <a:gd name="connsiteY18" fmla="*/ 2390183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446644 w 6535972"/>
              <a:gd name="connsiteY7" fmla="*/ 3347499 h 3482672"/>
              <a:gd name="connsiteX8" fmla="*/ 5506992 w 6535972"/>
              <a:gd name="connsiteY8" fmla="*/ 3123946 h 3482672"/>
              <a:gd name="connsiteX9" fmla="*/ 5286394 w 6535972"/>
              <a:gd name="connsiteY9" fmla="*/ 3052383 h 3482672"/>
              <a:gd name="connsiteX10" fmla="*/ 5111466 w 6535972"/>
              <a:gd name="connsiteY10" fmla="*/ 3022720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92484 w 6535972"/>
              <a:gd name="connsiteY15" fmla="*/ 2600994 h 3482672"/>
              <a:gd name="connsiteX16" fmla="*/ 4296660 w 6535972"/>
              <a:gd name="connsiteY16" fmla="*/ 2519443 h 3482672"/>
              <a:gd name="connsiteX17" fmla="*/ 4181979 w 6535972"/>
              <a:gd name="connsiteY17" fmla="*/ 2462153 h 3482672"/>
              <a:gd name="connsiteX18" fmla="*/ 4083199 w 6535972"/>
              <a:gd name="connsiteY18" fmla="*/ 2390183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685183 w 6535972"/>
              <a:gd name="connsiteY6" fmla="*/ 3419061 h 3482672"/>
              <a:gd name="connsiteX7" fmla="*/ 5657659 w 6535972"/>
              <a:gd name="connsiteY7" fmla="*/ 3195099 h 3482672"/>
              <a:gd name="connsiteX8" fmla="*/ 5506992 w 6535972"/>
              <a:gd name="connsiteY8" fmla="*/ 3123946 h 3482672"/>
              <a:gd name="connsiteX9" fmla="*/ 5286394 w 6535972"/>
              <a:gd name="connsiteY9" fmla="*/ 3052383 h 3482672"/>
              <a:gd name="connsiteX10" fmla="*/ 5111466 w 6535972"/>
              <a:gd name="connsiteY10" fmla="*/ 3022720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92484 w 6535972"/>
              <a:gd name="connsiteY15" fmla="*/ 2600994 h 3482672"/>
              <a:gd name="connsiteX16" fmla="*/ 4296660 w 6535972"/>
              <a:gd name="connsiteY16" fmla="*/ 2519443 h 3482672"/>
              <a:gd name="connsiteX17" fmla="*/ 4181979 w 6535972"/>
              <a:gd name="connsiteY17" fmla="*/ 2462153 h 3482672"/>
              <a:gd name="connsiteX18" fmla="*/ 4083199 w 6535972"/>
              <a:gd name="connsiteY18" fmla="*/ 2390183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 name="connsiteX0" fmla="*/ 0 w 6535972"/>
              <a:gd name="connsiteY0" fmla="*/ 0 h 3482672"/>
              <a:gd name="connsiteX1" fmla="*/ 6535972 w 6535972"/>
              <a:gd name="connsiteY1" fmla="*/ 0 h 3482672"/>
              <a:gd name="connsiteX2" fmla="*/ 6535972 w 6535972"/>
              <a:gd name="connsiteY2" fmla="*/ 3450866 h 3482672"/>
              <a:gd name="connsiteX3" fmla="*/ 6313336 w 6535972"/>
              <a:gd name="connsiteY3" fmla="*/ 3450866 h 3482672"/>
              <a:gd name="connsiteX4" fmla="*/ 6106602 w 6535972"/>
              <a:gd name="connsiteY4" fmla="*/ 3482672 h 3482672"/>
              <a:gd name="connsiteX5" fmla="*/ 5899868 w 6535972"/>
              <a:gd name="connsiteY5" fmla="*/ 3466769 h 3482672"/>
              <a:gd name="connsiteX6" fmla="*/ 5849306 w 6535972"/>
              <a:gd name="connsiteY6" fmla="*/ 3208045 h 3482672"/>
              <a:gd name="connsiteX7" fmla="*/ 5657659 w 6535972"/>
              <a:gd name="connsiteY7" fmla="*/ 3195099 h 3482672"/>
              <a:gd name="connsiteX8" fmla="*/ 5506992 w 6535972"/>
              <a:gd name="connsiteY8" fmla="*/ 3123946 h 3482672"/>
              <a:gd name="connsiteX9" fmla="*/ 5286394 w 6535972"/>
              <a:gd name="connsiteY9" fmla="*/ 3052383 h 3482672"/>
              <a:gd name="connsiteX10" fmla="*/ 5111466 w 6535972"/>
              <a:gd name="connsiteY10" fmla="*/ 3022720 h 3482672"/>
              <a:gd name="connsiteX11" fmla="*/ 4882101 w 6535972"/>
              <a:gd name="connsiteY11" fmla="*/ 2997642 h 3482672"/>
              <a:gd name="connsiteX12" fmla="*/ 4691270 w 6535972"/>
              <a:gd name="connsiteY12" fmla="*/ 2854519 h 3482672"/>
              <a:gd name="connsiteX13" fmla="*/ 4572000 w 6535972"/>
              <a:gd name="connsiteY13" fmla="*/ 2735249 h 3482672"/>
              <a:gd name="connsiteX14" fmla="*/ 4452731 w 6535972"/>
              <a:gd name="connsiteY14" fmla="*/ 2592126 h 3482672"/>
              <a:gd name="connsiteX15" fmla="*/ 4392484 w 6535972"/>
              <a:gd name="connsiteY15" fmla="*/ 2600994 h 3482672"/>
              <a:gd name="connsiteX16" fmla="*/ 4296660 w 6535972"/>
              <a:gd name="connsiteY16" fmla="*/ 2519443 h 3482672"/>
              <a:gd name="connsiteX17" fmla="*/ 4181979 w 6535972"/>
              <a:gd name="connsiteY17" fmla="*/ 2462153 h 3482672"/>
              <a:gd name="connsiteX18" fmla="*/ 4083199 w 6535972"/>
              <a:gd name="connsiteY18" fmla="*/ 2390183 h 3482672"/>
              <a:gd name="connsiteX19" fmla="*/ 3995327 w 6535972"/>
              <a:gd name="connsiteY19" fmla="*/ 2300578 h 3482672"/>
              <a:gd name="connsiteX20" fmla="*/ 3825800 w 6535972"/>
              <a:gd name="connsiteY20" fmla="*/ 2258272 h 3482672"/>
              <a:gd name="connsiteX21" fmla="*/ 3729162 w 6535972"/>
              <a:gd name="connsiteY21" fmla="*/ 2053578 h 3482672"/>
              <a:gd name="connsiteX22" fmla="*/ 3609892 w 6535972"/>
              <a:gd name="connsiteY22" fmla="*/ 1948070 h 3482672"/>
              <a:gd name="connsiteX23" fmla="*/ 3630892 w 6535972"/>
              <a:gd name="connsiteY23" fmla="*/ 1932983 h 3482672"/>
              <a:gd name="connsiteX24" fmla="*/ 3617946 w 6535972"/>
              <a:gd name="connsiteY24" fmla="*/ 1913309 h 3482672"/>
              <a:gd name="connsiteX25" fmla="*/ 3546383 w 6535972"/>
              <a:gd name="connsiteY25" fmla="*/ 1858058 h 3482672"/>
              <a:gd name="connsiteX26" fmla="*/ 3475230 w 6535972"/>
              <a:gd name="connsiteY26" fmla="*/ 1871921 h 3482672"/>
              <a:gd name="connsiteX27" fmla="*/ 3492865 w 6535972"/>
              <a:gd name="connsiteY27" fmla="*/ 1871514 h 3482672"/>
              <a:gd name="connsiteX28" fmla="*/ 3522632 w 6535972"/>
              <a:gd name="connsiteY28" fmla="*/ 1883644 h 3482672"/>
              <a:gd name="connsiteX29" fmla="*/ 3439755 w 6535972"/>
              <a:gd name="connsiteY29" fmla="*/ 1785680 h 3482672"/>
              <a:gd name="connsiteX30" fmla="*/ 3345154 w 6535972"/>
              <a:gd name="connsiteY30" fmla="*/ 1656318 h 3482672"/>
              <a:gd name="connsiteX31" fmla="*/ 3262278 w 6535972"/>
              <a:gd name="connsiteY31" fmla="*/ 1485569 h 3482672"/>
              <a:gd name="connsiteX32" fmla="*/ 3078072 w 6535972"/>
              <a:gd name="connsiteY32" fmla="*/ 1419919 h 3482672"/>
              <a:gd name="connsiteX33" fmla="*/ 2979701 w 6535972"/>
              <a:gd name="connsiteY33" fmla="*/ 1184745 h 3482672"/>
              <a:gd name="connsiteX34" fmla="*/ 2798859 w 6535972"/>
              <a:gd name="connsiteY34" fmla="*/ 954157 h 3482672"/>
              <a:gd name="connsiteX35" fmla="*/ 2719346 w 6535972"/>
              <a:gd name="connsiteY35" fmla="*/ 826936 h 3482672"/>
              <a:gd name="connsiteX36" fmla="*/ 2615979 w 6535972"/>
              <a:gd name="connsiteY36" fmla="*/ 882595 h 3482672"/>
              <a:gd name="connsiteX37" fmla="*/ 2528515 w 6535972"/>
              <a:gd name="connsiteY37" fmla="*/ 922352 h 3482672"/>
              <a:gd name="connsiteX38" fmla="*/ 2441051 w 6535972"/>
              <a:gd name="connsiteY38" fmla="*/ 938254 h 3482672"/>
              <a:gd name="connsiteX39" fmla="*/ 2369489 w 6535972"/>
              <a:gd name="connsiteY39" fmla="*/ 906449 h 3482672"/>
              <a:gd name="connsiteX40" fmla="*/ 2305879 w 6535972"/>
              <a:gd name="connsiteY40" fmla="*/ 811033 h 3482672"/>
              <a:gd name="connsiteX41" fmla="*/ 2242268 w 6535972"/>
              <a:gd name="connsiteY41" fmla="*/ 739472 h 3482672"/>
              <a:gd name="connsiteX42" fmla="*/ 2162755 w 6535972"/>
              <a:gd name="connsiteY42" fmla="*/ 699715 h 3482672"/>
              <a:gd name="connsiteX43" fmla="*/ 2059388 w 6535972"/>
              <a:gd name="connsiteY43" fmla="*/ 747423 h 3482672"/>
              <a:gd name="connsiteX44" fmla="*/ 1963972 w 6535972"/>
              <a:gd name="connsiteY44" fmla="*/ 674129 h 3482672"/>
              <a:gd name="connsiteX45" fmla="*/ 1746330 w 6535972"/>
              <a:gd name="connsiteY45" fmla="*/ 714395 h 3482672"/>
              <a:gd name="connsiteX46" fmla="*/ 1520330 w 6535972"/>
              <a:gd name="connsiteY46" fmla="*/ 626114 h 3482672"/>
              <a:gd name="connsiteX47" fmla="*/ 1341222 w 6535972"/>
              <a:gd name="connsiteY47" fmla="*/ 534879 h 3482672"/>
              <a:gd name="connsiteX48" fmla="*/ 1150798 w 6535972"/>
              <a:gd name="connsiteY48" fmla="*/ 431919 h 3482672"/>
              <a:gd name="connsiteX49" fmla="*/ 975870 w 6535972"/>
              <a:gd name="connsiteY49" fmla="*/ 375853 h 3482672"/>
              <a:gd name="connsiteX50" fmla="*/ 824795 w 6535972"/>
              <a:gd name="connsiteY50" fmla="*/ 375445 h 3482672"/>
              <a:gd name="connsiteX51" fmla="*/ 747423 w 6535972"/>
              <a:gd name="connsiteY51" fmla="*/ 254442 h 3482672"/>
              <a:gd name="connsiteX52" fmla="*/ 532738 w 6535972"/>
              <a:gd name="connsiteY52" fmla="*/ 246491 h 3482672"/>
              <a:gd name="connsiteX53" fmla="*/ 294199 w 6535972"/>
              <a:gd name="connsiteY53" fmla="*/ 174929 h 3482672"/>
              <a:gd name="connsiteX54" fmla="*/ 127221 w 6535972"/>
              <a:gd name="connsiteY54" fmla="*/ 87465 h 3482672"/>
              <a:gd name="connsiteX55" fmla="*/ 31805 w 6535972"/>
              <a:gd name="connsiteY55" fmla="*/ 71562 h 3482672"/>
              <a:gd name="connsiteX56" fmla="*/ 0 w 6535972"/>
              <a:gd name="connsiteY56" fmla="*/ 0 h 3482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6535972" h="3482672">
                <a:moveTo>
                  <a:pt x="0" y="0"/>
                </a:moveTo>
                <a:lnTo>
                  <a:pt x="6535972" y="0"/>
                </a:lnTo>
                <a:lnTo>
                  <a:pt x="6535972" y="3450866"/>
                </a:lnTo>
                <a:lnTo>
                  <a:pt x="6313336" y="3450866"/>
                </a:lnTo>
                <a:lnTo>
                  <a:pt x="6106602" y="3482672"/>
                </a:lnTo>
                <a:lnTo>
                  <a:pt x="5899868" y="3466769"/>
                </a:lnTo>
                <a:lnTo>
                  <a:pt x="5849306" y="3208045"/>
                </a:lnTo>
                <a:lnTo>
                  <a:pt x="5657659" y="3195099"/>
                </a:lnTo>
                <a:lnTo>
                  <a:pt x="5506992" y="3123946"/>
                </a:lnTo>
                <a:lnTo>
                  <a:pt x="5286394" y="3052383"/>
                </a:lnTo>
                <a:lnTo>
                  <a:pt x="5111466" y="3022720"/>
                </a:lnTo>
                <a:lnTo>
                  <a:pt x="4882101" y="2997642"/>
                </a:lnTo>
                <a:lnTo>
                  <a:pt x="4691270" y="2854519"/>
                </a:lnTo>
                <a:lnTo>
                  <a:pt x="4572000" y="2735249"/>
                </a:lnTo>
                <a:lnTo>
                  <a:pt x="4452731" y="2592126"/>
                </a:lnTo>
                <a:lnTo>
                  <a:pt x="4392484" y="2600994"/>
                </a:lnTo>
                <a:lnTo>
                  <a:pt x="4296660" y="2519443"/>
                </a:lnTo>
                <a:lnTo>
                  <a:pt x="4181979" y="2462153"/>
                </a:lnTo>
                <a:lnTo>
                  <a:pt x="4083199" y="2390183"/>
                </a:lnTo>
                <a:lnTo>
                  <a:pt x="3995327" y="2300578"/>
                </a:lnTo>
                <a:lnTo>
                  <a:pt x="3825800" y="2258272"/>
                </a:lnTo>
                <a:lnTo>
                  <a:pt x="3729162" y="2053578"/>
                </a:lnTo>
                <a:lnTo>
                  <a:pt x="3609892" y="1948070"/>
                </a:lnTo>
                <a:lnTo>
                  <a:pt x="3630892" y="1932983"/>
                </a:lnTo>
                <a:lnTo>
                  <a:pt x="3617946" y="1913309"/>
                </a:lnTo>
                <a:lnTo>
                  <a:pt x="3546383" y="1858058"/>
                </a:lnTo>
                <a:lnTo>
                  <a:pt x="3475230" y="1871921"/>
                </a:lnTo>
                <a:lnTo>
                  <a:pt x="3492865" y="1871514"/>
                </a:lnTo>
                <a:lnTo>
                  <a:pt x="3522632" y="1883644"/>
                </a:lnTo>
                <a:lnTo>
                  <a:pt x="3439755" y="1785680"/>
                </a:lnTo>
                <a:lnTo>
                  <a:pt x="3345154" y="1656318"/>
                </a:lnTo>
                <a:lnTo>
                  <a:pt x="3262278" y="1485569"/>
                </a:lnTo>
                <a:lnTo>
                  <a:pt x="3078072" y="1419919"/>
                </a:lnTo>
                <a:lnTo>
                  <a:pt x="2979701" y="1184745"/>
                </a:lnTo>
                <a:lnTo>
                  <a:pt x="2798859" y="954157"/>
                </a:lnTo>
                <a:lnTo>
                  <a:pt x="2719346" y="826936"/>
                </a:lnTo>
                <a:lnTo>
                  <a:pt x="2615979" y="882595"/>
                </a:lnTo>
                <a:lnTo>
                  <a:pt x="2528515" y="922352"/>
                </a:lnTo>
                <a:lnTo>
                  <a:pt x="2441051" y="938254"/>
                </a:lnTo>
                <a:lnTo>
                  <a:pt x="2369489" y="906449"/>
                </a:lnTo>
                <a:lnTo>
                  <a:pt x="2305879" y="811033"/>
                </a:lnTo>
                <a:lnTo>
                  <a:pt x="2242268" y="739472"/>
                </a:lnTo>
                <a:lnTo>
                  <a:pt x="2162755" y="699715"/>
                </a:lnTo>
                <a:lnTo>
                  <a:pt x="2059388" y="747423"/>
                </a:lnTo>
                <a:lnTo>
                  <a:pt x="1963972" y="674129"/>
                </a:lnTo>
                <a:lnTo>
                  <a:pt x="1746330" y="714395"/>
                </a:lnTo>
                <a:lnTo>
                  <a:pt x="1520330" y="626114"/>
                </a:lnTo>
                <a:lnTo>
                  <a:pt x="1341222" y="534879"/>
                </a:lnTo>
                <a:lnTo>
                  <a:pt x="1150798" y="431919"/>
                </a:lnTo>
                <a:lnTo>
                  <a:pt x="975870" y="375853"/>
                </a:lnTo>
                <a:lnTo>
                  <a:pt x="824795" y="375445"/>
                </a:lnTo>
                <a:lnTo>
                  <a:pt x="747423" y="254442"/>
                </a:lnTo>
                <a:lnTo>
                  <a:pt x="532738" y="246491"/>
                </a:lnTo>
                <a:lnTo>
                  <a:pt x="294199" y="174929"/>
                </a:lnTo>
                <a:lnTo>
                  <a:pt x="127221" y="87465"/>
                </a:lnTo>
                <a:lnTo>
                  <a:pt x="31805" y="71562"/>
                </a:lnTo>
                <a:lnTo>
                  <a:pt x="0" y="0"/>
                </a:lnTo>
                <a:close/>
              </a:path>
            </a:pathLst>
          </a:custGeom>
          <a:pattFill prst="lgGrid">
            <a:fgClr>
              <a:srgbClr val="EEEDF0"/>
            </a:fgClr>
            <a:bgClr>
              <a:schemeClr val="bg1"/>
            </a:bgClr>
          </a:patt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15B74D94-D083-55C1-22A5-62F13DEEFDD5}"/>
              </a:ext>
            </a:extLst>
          </p:cNvPr>
          <p:cNvSpPr txBox="1"/>
          <p:nvPr/>
        </p:nvSpPr>
        <p:spPr>
          <a:xfrm>
            <a:off x="0" y="169315"/>
            <a:ext cx="12192000" cy="861774"/>
          </a:xfrm>
          <a:prstGeom prst="rect">
            <a:avLst/>
          </a:prstGeom>
          <a:noFill/>
          <a:ln w="12700">
            <a:noFill/>
          </a:ln>
        </p:spPr>
        <p:txBody>
          <a:bodyPr wrap="square" lIns="91440" tIns="45720" rIns="91440" bIns="45720" rtlCol="0" anchor="t">
            <a:spAutoFit/>
          </a:bodyPr>
          <a:lstStyle/>
          <a:p>
            <a:pPr algn="ctr"/>
            <a:r>
              <a:rPr lang="en-US" sz="2500" dirty="0">
                <a:solidFill>
                  <a:schemeClr val="tx2"/>
                </a:solidFill>
                <a:latin typeface="+mj-lt"/>
              </a:rPr>
              <a:t>Indigo is guiding reductions in Scope 3 agricultural emissions in a cost effective manner through several mechanisms.</a:t>
            </a:r>
          </a:p>
        </p:txBody>
      </p:sp>
      <p:sp>
        <p:nvSpPr>
          <p:cNvPr id="2" name="Footer Placeholder 1">
            <a:extLst>
              <a:ext uri="{FF2B5EF4-FFF2-40B4-BE49-F238E27FC236}">
                <a16:creationId xmlns:a16="http://schemas.microsoft.com/office/drawing/2014/main" id="{48F5949F-24BA-E445-8AA7-46F489A519A0}"/>
              </a:ext>
            </a:extLst>
          </p:cNvPr>
          <p:cNvSpPr>
            <a:spLocks noGrp="1"/>
          </p:cNvSpPr>
          <p:nvPr>
            <p:ph type="ftr" sz="quarter" idx="3"/>
          </p:nvPr>
        </p:nvSpPr>
        <p:spPr>
          <a:xfrm>
            <a:off x="8981037" y="6464777"/>
            <a:ext cx="2606061" cy="365125"/>
          </a:xfrm>
        </p:spPr>
        <p:txBody>
          <a:bodyPr vert="horz" lIns="91440" tIns="45720" rIns="91440" bIns="45720" rtlCol="0" anchor="ctr"/>
          <a:lstStyle/>
          <a:p>
            <a:r>
              <a:rPr lang="en-US" sz="900">
                <a:solidFill>
                  <a:srgbClr val="7D7D7C">
                    <a:lumMod val="40000"/>
                    <a:lumOff val="60000"/>
                  </a:srgbClr>
                </a:solidFill>
              </a:rPr>
              <a:t>CONFIDENTIAL © 2023 INDIGO AG</a:t>
            </a:r>
          </a:p>
        </p:txBody>
      </p:sp>
      <p:sp>
        <p:nvSpPr>
          <p:cNvPr id="3" name="Slide Number Placeholder 2">
            <a:extLst>
              <a:ext uri="{FF2B5EF4-FFF2-40B4-BE49-F238E27FC236}">
                <a16:creationId xmlns:a16="http://schemas.microsoft.com/office/drawing/2014/main" id="{831663E3-A20E-3A47-904E-19766FBA3677}"/>
              </a:ext>
            </a:extLst>
          </p:cNvPr>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B7AE8F5D-99F6-8A4F-89E5-C6E50EB24838}" type="slidenum">
              <a:rPr kumimoji="0" lang="en-US" sz="1200" b="0" i="0" u="none" strike="noStrike" kern="1200" cap="none" spc="0" normalizeH="0" baseline="0" noProof="0" dirty="0" smtClean="0">
                <a:ln>
                  <a:noFill/>
                </a:ln>
                <a:solidFill>
                  <a:srgbClr val="7D7D7C">
                    <a:lumMod val="20000"/>
                    <a:lumOff val="80000"/>
                  </a:srgbClr>
                </a:solidFill>
                <a:effectLst/>
                <a:uLnTx/>
                <a:uFillTx/>
                <a:latin typeface="Franklin Gothic Medium" panose="020B0603020102020204"/>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srgbClr val="7D7D7C">
                  <a:lumMod val="20000"/>
                  <a:lumOff val="80000"/>
                </a:srgbClr>
              </a:solidFill>
              <a:effectLst/>
              <a:uLnTx/>
              <a:uFillTx/>
              <a:latin typeface="Franklin Gothic Medium" panose="020B0603020102020204"/>
              <a:ea typeface="+mn-ea"/>
              <a:cs typeface="+mn-cs"/>
            </a:endParaRPr>
          </a:p>
        </p:txBody>
      </p:sp>
      <p:sp>
        <p:nvSpPr>
          <p:cNvPr id="40" name="Rectangle 39">
            <a:extLst>
              <a:ext uri="{FF2B5EF4-FFF2-40B4-BE49-F238E27FC236}">
                <a16:creationId xmlns:a16="http://schemas.microsoft.com/office/drawing/2014/main" id="{CCA39AAB-8A32-4E46-BCE6-E2C69AFF9B57}"/>
              </a:ext>
            </a:extLst>
          </p:cNvPr>
          <p:cNvSpPr/>
          <p:nvPr/>
        </p:nvSpPr>
        <p:spPr>
          <a:xfrm>
            <a:off x="1467544" y="3960929"/>
            <a:ext cx="5103508" cy="224702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3F4631"/>
              </a:solidFill>
              <a:effectLst/>
              <a:uLnTx/>
              <a:uFillTx/>
              <a:latin typeface="Franklin Gothic Book" panose="020B050302010202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3F4631"/>
              </a:solidFill>
              <a:effectLst/>
              <a:uLnTx/>
              <a:uFillTx/>
              <a:latin typeface="Franklin Gothic Book" panose="020B0503020102020204"/>
              <a:ea typeface="+mn-ea"/>
              <a:cs typeface="+mn-cs"/>
            </a:endParaRPr>
          </a:p>
        </p:txBody>
      </p:sp>
      <p:cxnSp>
        <p:nvCxnSpPr>
          <p:cNvPr id="9" name="Straight Connector 8">
            <a:extLst>
              <a:ext uri="{FF2B5EF4-FFF2-40B4-BE49-F238E27FC236}">
                <a16:creationId xmlns:a16="http://schemas.microsoft.com/office/drawing/2014/main" id="{89D0B9FE-C93E-650D-8D3B-3FAAACFD66D1}"/>
              </a:ext>
            </a:extLst>
          </p:cNvPr>
          <p:cNvCxnSpPr>
            <a:cxnSpLocks/>
            <a:stCxn id="4" idx="0"/>
          </p:cNvCxnSpPr>
          <p:nvPr/>
        </p:nvCxnSpPr>
        <p:spPr>
          <a:xfrm>
            <a:off x="1488831" y="2754923"/>
            <a:ext cx="0" cy="3517210"/>
          </a:xfrm>
          <a:prstGeom prst="line">
            <a:avLst/>
          </a:prstGeom>
          <a:ln w="19050">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6EB8B0E4-0B92-1B57-B9B1-2BD88FD1A902}"/>
              </a:ext>
            </a:extLst>
          </p:cNvPr>
          <p:cNvCxnSpPr>
            <a:cxnSpLocks/>
          </p:cNvCxnSpPr>
          <p:nvPr/>
        </p:nvCxnSpPr>
        <p:spPr>
          <a:xfrm>
            <a:off x="11592050" y="763929"/>
            <a:ext cx="0" cy="5444022"/>
          </a:xfrm>
          <a:prstGeom prst="line">
            <a:avLst/>
          </a:prstGeom>
          <a:ln w="38100">
            <a:solidFill>
              <a:schemeClr val="tx1">
                <a:lumMod val="60000"/>
                <a:lumOff val="4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7" name="Freeform 16">
            <a:extLst>
              <a:ext uri="{FF2B5EF4-FFF2-40B4-BE49-F238E27FC236}">
                <a16:creationId xmlns:a16="http://schemas.microsoft.com/office/drawing/2014/main" id="{935EDEEF-4580-E23E-9C3E-C5140EB90B8E}"/>
              </a:ext>
            </a:extLst>
          </p:cNvPr>
          <p:cNvSpPr/>
          <p:nvPr/>
        </p:nvSpPr>
        <p:spPr>
          <a:xfrm>
            <a:off x="0" y="2459316"/>
            <a:ext cx="1464225" cy="861964"/>
          </a:xfrm>
          <a:custGeom>
            <a:avLst/>
            <a:gdLst>
              <a:gd name="connsiteX0" fmla="*/ 0 w 2228193"/>
              <a:gd name="connsiteY0" fmla="*/ 798891 h 861964"/>
              <a:gd name="connsiteX1" fmla="*/ 546538 w 2228193"/>
              <a:gd name="connsiteY1" fmla="*/ 21125 h 861964"/>
              <a:gd name="connsiteX2" fmla="*/ 819807 w 2228193"/>
              <a:gd name="connsiteY2" fmla="*/ 861953 h 861964"/>
              <a:gd name="connsiteX3" fmla="*/ 1166648 w 2228193"/>
              <a:gd name="connsiteY3" fmla="*/ 105 h 861964"/>
              <a:gd name="connsiteX4" fmla="*/ 1198179 w 2228193"/>
              <a:gd name="connsiteY4" fmla="*/ 798891 h 861964"/>
              <a:gd name="connsiteX5" fmla="*/ 1471448 w 2228193"/>
              <a:gd name="connsiteY5" fmla="*/ 199801 h 861964"/>
              <a:gd name="connsiteX6" fmla="*/ 1471448 w 2228193"/>
              <a:gd name="connsiteY6" fmla="*/ 578174 h 861964"/>
              <a:gd name="connsiteX7" fmla="*/ 1807779 w 2228193"/>
              <a:gd name="connsiteY7" fmla="*/ 115718 h 861964"/>
              <a:gd name="connsiteX8" fmla="*/ 2039007 w 2228193"/>
              <a:gd name="connsiteY8" fmla="*/ 672767 h 861964"/>
              <a:gd name="connsiteX9" fmla="*/ 2228193 w 2228193"/>
              <a:gd name="connsiteY9" fmla="*/ 283884 h 861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8193" h="861964">
                <a:moveTo>
                  <a:pt x="0" y="798891"/>
                </a:moveTo>
                <a:cubicBezTo>
                  <a:pt x="204952" y="404753"/>
                  <a:pt x="409904" y="10615"/>
                  <a:pt x="546538" y="21125"/>
                </a:cubicBezTo>
                <a:cubicBezTo>
                  <a:pt x="683173" y="31635"/>
                  <a:pt x="716455" y="865456"/>
                  <a:pt x="819807" y="861953"/>
                </a:cubicBezTo>
                <a:cubicBezTo>
                  <a:pt x="923159" y="858450"/>
                  <a:pt x="1103586" y="10615"/>
                  <a:pt x="1166648" y="105"/>
                </a:cubicBezTo>
                <a:cubicBezTo>
                  <a:pt x="1229710" y="-10405"/>
                  <a:pt x="1147379" y="765608"/>
                  <a:pt x="1198179" y="798891"/>
                </a:cubicBezTo>
                <a:cubicBezTo>
                  <a:pt x="1248979" y="832174"/>
                  <a:pt x="1425903" y="236587"/>
                  <a:pt x="1471448" y="199801"/>
                </a:cubicBezTo>
                <a:cubicBezTo>
                  <a:pt x="1516993" y="163015"/>
                  <a:pt x="1415393" y="592188"/>
                  <a:pt x="1471448" y="578174"/>
                </a:cubicBezTo>
                <a:cubicBezTo>
                  <a:pt x="1527503" y="564160"/>
                  <a:pt x="1713186" y="99952"/>
                  <a:pt x="1807779" y="115718"/>
                </a:cubicBezTo>
                <a:cubicBezTo>
                  <a:pt x="1902372" y="131484"/>
                  <a:pt x="1968938" y="644739"/>
                  <a:pt x="2039007" y="672767"/>
                </a:cubicBezTo>
                <a:cubicBezTo>
                  <a:pt x="2109076" y="700795"/>
                  <a:pt x="2168634" y="492339"/>
                  <a:pt x="2228193" y="283884"/>
                </a:cubicBezTo>
              </a:path>
            </a:pathLst>
          </a:custGeom>
          <a:noFill/>
          <a:ln>
            <a:solidFill>
              <a:schemeClr val="bg1">
                <a:lumMod val="50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8">
            <a:extLst>
              <a:ext uri="{FF2B5EF4-FFF2-40B4-BE49-F238E27FC236}">
                <a16:creationId xmlns:a16="http://schemas.microsoft.com/office/drawing/2014/main" id="{248E03FA-7444-2082-7824-ACDA47C78966}"/>
              </a:ext>
            </a:extLst>
          </p:cNvPr>
          <p:cNvSpPr/>
          <p:nvPr/>
        </p:nvSpPr>
        <p:spPr>
          <a:xfrm>
            <a:off x="1" y="2954210"/>
            <a:ext cx="1464482" cy="1132912"/>
          </a:xfrm>
          <a:custGeom>
            <a:avLst/>
            <a:gdLst>
              <a:gd name="connsiteX0" fmla="*/ 0 w 2123090"/>
              <a:gd name="connsiteY0" fmla="*/ 940098 h 1127882"/>
              <a:gd name="connsiteX1" fmla="*/ 252248 w 2123090"/>
              <a:gd name="connsiteY1" fmla="*/ 551215 h 1127882"/>
              <a:gd name="connsiteX2" fmla="*/ 525517 w 2123090"/>
              <a:gd name="connsiteY2" fmla="*/ 1076732 h 1127882"/>
              <a:gd name="connsiteX3" fmla="*/ 861848 w 2123090"/>
              <a:gd name="connsiteY3" fmla="*/ 509174 h 1127882"/>
              <a:gd name="connsiteX4" fmla="*/ 872359 w 2123090"/>
              <a:gd name="connsiteY4" fmla="*/ 877036 h 1127882"/>
              <a:gd name="connsiteX5" fmla="*/ 1229710 w 2123090"/>
              <a:gd name="connsiteY5" fmla="*/ 887546 h 1127882"/>
              <a:gd name="connsiteX6" fmla="*/ 1292772 w 2123090"/>
              <a:gd name="connsiteY6" fmla="*/ 1118774 h 1127882"/>
              <a:gd name="connsiteX7" fmla="*/ 1387366 w 2123090"/>
              <a:gd name="connsiteY7" fmla="*/ 530194 h 1127882"/>
              <a:gd name="connsiteX8" fmla="*/ 1692166 w 2123090"/>
              <a:gd name="connsiteY8" fmla="*/ 866526 h 1127882"/>
              <a:gd name="connsiteX9" fmla="*/ 1755228 w 2123090"/>
              <a:gd name="connsiteY9" fmla="*/ 204374 h 1127882"/>
              <a:gd name="connsiteX10" fmla="*/ 1933903 w 2123090"/>
              <a:gd name="connsiteY10" fmla="*/ 561726 h 1127882"/>
              <a:gd name="connsiteX11" fmla="*/ 1912883 w 2123090"/>
              <a:gd name="connsiteY11" fmla="*/ 4677 h 1127882"/>
              <a:gd name="connsiteX12" fmla="*/ 2123090 w 2123090"/>
              <a:gd name="connsiteY12" fmla="*/ 341008 h 1127882"/>
              <a:gd name="connsiteX0" fmla="*/ 0 w 2133975"/>
              <a:gd name="connsiteY0" fmla="*/ 945128 h 1132912"/>
              <a:gd name="connsiteX1" fmla="*/ 252248 w 2133975"/>
              <a:gd name="connsiteY1" fmla="*/ 556245 h 1132912"/>
              <a:gd name="connsiteX2" fmla="*/ 525517 w 2133975"/>
              <a:gd name="connsiteY2" fmla="*/ 1081762 h 1132912"/>
              <a:gd name="connsiteX3" fmla="*/ 861848 w 2133975"/>
              <a:gd name="connsiteY3" fmla="*/ 514204 h 1132912"/>
              <a:gd name="connsiteX4" fmla="*/ 872359 w 2133975"/>
              <a:gd name="connsiteY4" fmla="*/ 882066 h 1132912"/>
              <a:gd name="connsiteX5" fmla="*/ 1229710 w 2133975"/>
              <a:gd name="connsiteY5" fmla="*/ 892576 h 1132912"/>
              <a:gd name="connsiteX6" fmla="*/ 1292772 w 2133975"/>
              <a:gd name="connsiteY6" fmla="*/ 1123804 h 1132912"/>
              <a:gd name="connsiteX7" fmla="*/ 1387366 w 2133975"/>
              <a:gd name="connsiteY7" fmla="*/ 535224 h 1132912"/>
              <a:gd name="connsiteX8" fmla="*/ 1692166 w 2133975"/>
              <a:gd name="connsiteY8" fmla="*/ 871556 h 1132912"/>
              <a:gd name="connsiteX9" fmla="*/ 1755228 w 2133975"/>
              <a:gd name="connsiteY9" fmla="*/ 209404 h 1132912"/>
              <a:gd name="connsiteX10" fmla="*/ 1933903 w 2133975"/>
              <a:gd name="connsiteY10" fmla="*/ 566756 h 1132912"/>
              <a:gd name="connsiteX11" fmla="*/ 1912883 w 2133975"/>
              <a:gd name="connsiteY11" fmla="*/ 9707 h 1132912"/>
              <a:gd name="connsiteX12" fmla="*/ 2133975 w 2133975"/>
              <a:gd name="connsiteY12" fmla="*/ 226295 h 11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33975" h="1132912">
                <a:moveTo>
                  <a:pt x="0" y="945128"/>
                </a:moveTo>
                <a:cubicBezTo>
                  <a:pt x="82331" y="739300"/>
                  <a:pt x="164662" y="533473"/>
                  <a:pt x="252248" y="556245"/>
                </a:cubicBezTo>
                <a:cubicBezTo>
                  <a:pt x="339834" y="579017"/>
                  <a:pt x="423917" y="1088769"/>
                  <a:pt x="525517" y="1081762"/>
                </a:cubicBezTo>
                <a:cubicBezTo>
                  <a:pt x="627117" y="1074755"/>
                  <a:pt x="804041" y="547487"/>
                  <a:pt x="861848" y="514204"/>
                </a:cubicBezTo>
                <a:cubicBezTo>
                  <a:pt x="919655" y="480921"/>
                  <a:pt x="811049" y="819004"/>
                  <a:pt x="872359" y="882066"/>
                </a:cubicBezTo>
                <a:cubicBezTo>
                  <a:pt x="933669" y="945128"/>
                  <a:pt x="1159641" y="852286"/>
                  <a:pt x="1229710" y="892576"/>
                </a:cubicBezTo>
                <a:cubicBezTo>
                  <a:pt x="1299779" y="932866"/>
                  <a:pt x="1266496" y="1183363"/>
                  <a:pt x="1292772" y="1123804"/>
                </a:cubicBezTo>
                <a:cubicBezTo>
                  <a:pt x="1319048" y="1064245"/>
                  <a:pt x="1320800" y="577265"/>
                  <a:pt x="1387366" y="535224"/>
                </a:cubicBezTo>
                <a:cubicBezTo>
                  <a:pt x="1453932" y="493183"/>
                  <a:pt x="1630856" y="925859"/>
                  <a:pt x="1692166" y="871556"/>
                </a:cubicBezTo>
                <a:cubicBezTo>
                  <a:pt x="1753476" y="817253"/>
                  <a:pt x="1714939" y="260204"/>
                  <a:pt x="1755228" y="209404"/>
                </a:cubicBezTo>
                <a:cubicBezTo>
                  <a:pt x="1795517" y="158604"/>
                  <a:pt x="1907627" y="600039"/>
                  <a:pt x="1933903" y="566756"/>
                </a:cubicBezTo>
                <a:cubicBezTo>
                  <a:pt x="1960179" y="533473"/>
                  <a:pt x="1881352" y="46493"/>
                  <a:pt x="1912883" y="9707"/>
                </a:cubicBezTo>
                <a:cubicBezTo>
                  <a:pt x="1944414" y="-27079"/>
                  <a:pt x="2044637" y="39736"/>
                  <a:pt x="2133975" y="226295"/>
                </a:cubicBezTo>
              </a:path>
            </a:pathLst>
          </a:custGeom>
          <a:noFill/>
          <a:ln>
            <a:solidFill>
              <a:schemeClr val="tx1">
                <a:lumMod val="60000"/>
                <a:lumOff val="40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EE7E4B2F-BB64-DF9A-9A88-84C6BDF5123B}"/>
              </a:ext>
            </a:extLst>
          </p:cNvPr>
          <p:cNvSpPr txBox="1"/>
          <p:nvPr/>
        </p:nvSpPr>
        <p:spPr>
          <a:xfrm>
            <a:off x="97820" y="4609649"/>
            <a:ext cx="1369351" cy="1200329"/>
          </a:xfrm>
          <a:prstGeom prst="rect">
            <a:avLst/>
          </a:prstGeom>
          <a:noFill/>
        </p:spPr>
        <p:txBody>
          <a:bodyPr wrap="square" lIns="91440" tIns="45720" rIns="91440" bIns="45720" rtlCol="0" anchor="t">
            <a:spAutoFit/>
          </a:bodyPr>
          <a:lstStyle/>
          <a:p>
            <a:r>
              <a:rPr lang="en-US" sz="1200"/>
              <a:t>Initially, companies may have little to no knowledge of their Scope 3 emissions</a:t>
            </a:r>
          </a:p>
        </p:txBody>
      </p:sp>
      <p:sp>
        <p:nvSpPr>
          <p:cNvPr id="32" name="TextBox 31">
            <a:extLst>
              <a:ext uri="{FF2B5EF4-FFF2-40B4-BE49-F238E27FC236}">
                <a16:creationId xmlns:a16="http://schemas.microsoft.com/office/drawing/2014/main" id="{C5852323-423E-0063-301D-FAF15AAFFD83}"/>
              </a:ext>
            </a:extLst>
          </p:cNvPr>
          <p:cNvSpPr txBox="1"/>
          <p:nvPr/>
        </p:nvSpPr>
        <p:spPr>
          <a:xfrm>
            <a:off x="1618619" y="4608499"/>
            <a:ext cx="3332968" cy="1015663"/>
          </a:xfrm>
          <a:prstGeom prst="rect">
            <a:avLst/>
          </a:prstGeom>
          <a:noFill/>
        </p:spPr>
        <p:txBody>
          <a:bodyPr wrap="square" lIns="91440" tIns="45720" rIns="91440" bIns="45720" rtlCol="0" anchor="t">
            <a:spAutoFit/>
          </a:bodyPr>
          <a:lstStyle/>
          <a:p>
            <a:r>
              <a:rPr lang="en-US" sz="1200" b="1">
                <a:solidFill>
                  <a:srgbClr val="F05441"/>
                </a:solidFill>
              </a:rPr>
              <a:t>Emissions Footprint Measurement </a:t>
            </a:r>
            <a:r>
              <a:rPr lang="en-US" sz="1200"/>
              <a:t>provides customers with a custom emission factor for their supply chain, quantified with methodologies that are GHGP and SBTi compliant</a:t>
            </a:r>
          </a:p>
        </p:txBody>
      </p:sp>
      <p:cxnSp>
        <p:nvCxnSpPr>
          <p:cNvPr id="49" name="Straight Connector 48">
            <a:extLst>
              <a:ext uri="{FF2B5EF4-FFF2-40B4-BE49-F238E27FC236}">
                <a16:creationId xmlns:a16="http://schemas.microsoft.com/office/drawing/2014/main" id="{028455D9-F443-244A-ED7B-599951D11AC6}"/>
              </a:ext>
            </a:extLst>
          </p:cNvPr>
          <p:cNvCxnSpPr>
            <a:cxnSpLocks/>
          </p:cNvCxnSpPr>
          <p:nvPr/>
        </p:nvCxnSpPr>
        <p:spPr>
          <a:xfrm>
            <a:off x="1143000" y="6272133"/>
            <a:ext cx="10251831" cy="0"/>
          </a:xfrm>
          <a:prstGeom prst="line">
            <a:avLst/>
          </a:prstGeom>
          <a:ln w="38100">
            <a:solidFill>
              <a:schemeClr val="tx1">
                <a:lumMod val="60000"/>
                <a:lumOff val="40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72" name="TextBox 71">
            <a:extLst>
              <a:ext uri="{FF2B5EF4-FFF2-40B4-BE49-F238E27FC236}">
                <a16:creationId xmlns:a16="http://schemas.microsoft.com/office/drawing/2014/main" id="{55A57A02-69DC-CE18-CC1F-A50EC3F5331A}"/>
              </a:ext>
            </a:extLst>
          </p:cNvPr>
          <p:cNvSpPr txBox="1"/>
          <p:nvPr/>
        </p:nvSpPr>
        <p:spPr>
          <a:xfrm rot="16200000">
            <a:off x="11207952" y="1106145"/>
            <a:ext cx="1205882" cy="292388"/>
          </a:xfrm>
          <a:prstGeom prst="rect">
            <a:avLst/>
          </a:prstGeom>
          <a:noFill/>
        </p:spPr>
        <p:txBody>
          <a:bodyPr wrap="square" rtlCol="0">
            <a:spAutoFit/>
          </a:bodyPr>
          <a:lstStyle/>
          <a:p>
            <a:r>
              <a:rPr lang="en-US" sz="1300" b="1">
                <a:solidFill>
                  <a:schemeClr val="tx1">
                    <a:lumMod val="75000"/>
                  </a:schemeClr>
                </a:solidFill>
                <a:latin typeface="Barlow" pitchFamily="2" charset="77"/>
              </a:rPr>
              <a:t>EMISSIONS</a:t>
            </a:r>
          </a:p>
        </p:txBody>
      </p:sp>
      <p:sp>
        <p:nvSpPr>
          <p:cNvPr id="71" name="TextBox 70">
            <a:extLst>
              <a:ext uri="{FF2B5EF4-FFF2-40B4-BE49-F238E27FC236}">
                <a16:creationId xmlns:a16="http://schemas.microsoft.com/office/drawing/2014/main" id="{E769221F-E29D-5C5C-BF45-98BE197E5533}"/>
              </a:ext>
            </a:extLst>
          </p:cNvPr>
          <p:cNvSpPr txBox="1"/>
          <p:nvPr/>
        </p:nvSpPr>
        <p:spPr>
          <a:xfrm>
            <a:off x="520346" y="6120078"/>
            <a:ext cx="545120" cy="292388"/>
          </a:xfrm>
          <a:prstGeom prst="rect">
            <a:avLst/>
          </a:prstGeom>
          <a:noFill/>
        </p:spPr>
        <p:txBody>
          <a:bodyPr wrap="square" rtlCol="0">
            <a:spAutoFit/>
          </a:bodyPr>
          <a:lstStyle/>
          <a:p>
            <a:r>
              <a:rPr lang="en-US" sz="1300" b="1">
                <a:solidFill>
                  <a:schemeClr val="tx1">
                    <a:lumMod val="75000"/>
                  </a:schemeClr>
                </a:solidFill>
                <a:latin typeface="Barlow" pitchFamily="2" charset="77"/>
              </a:rPr>
              <a:t>TIME</a:t>
            </a:r>
          </a:p>
        </p:txBody>
      </p:sp>
      <p:sp>
        <p:nvSpPr>
          <p:cNvPr id="30" name="Freeform 29">
            <a:extLst>
              <a:ext uri="{FF2B5EF4-FFF2-40B4-BE49-F238E27FC236}">
                <a16:creationId xmlns:a16="http://schemas.microsoft.com/office/drawing/2014/main" id="{837059C0-B5D6-5676-9CB2-B03A7C119D32}"/>
              </a:ext>
            </a:extLst>
          </p:cNvPr>
          <p:cNvSpPr/>
          <p:nvPr/>
        </p:nvSpPr>
        <p:spPr>
          <a:xfrm>
            <a:off x="3326714" y="2679760"/>
            <a:ext cx="8003397" cy="3542165"/>
          </a:xfrm>
          <a:custGeom>
            <a:avLst/>
            <a:gdLst>
              <a:gd name="connsiteX0" fmla="*/ 0 w 7104993"/>
              <a:gd name="connsiteY0" fmla="*/ 336331 h 3883142"/>
              <a:gd name="connsiteX1" fmla="*/ 420413 w 7104993"/>
              <a:gd name="connsiteY1" fmla="*/ 31531 h 3883142"/>
              <a:gd name="connsiteX2" fmla="*/ 609600 w 7104993"/>
              <a:gd name="connsiteY2" fmla="*/ 578069 h 3883142"/>
              <a:gd name="connsiteX3" fmla="*/ 1030013 w 7104993"/>
              <a:gd name="connsiteY3" fmla="*/ 0 h 3883142"/>
              <a:gd name="connsiteX4" fmla="*/ 1261241 w 7104993"/>
              <a:gd name="connsiteY4" fmla="*/ 578069 h 3883142"/>
              <a:gd name="connsiteX5" fmla="*/ 1513489 w 7104993"/>
              <a:gd name="connsiteY5" fmla="*/ 483476 h 3883142"/>
              <a:gd name="connsiteX6" fmla="*/ 1629103 w 7104993"/>
              <a:gd name="connsiteY6" fmla="*/ 662151 h 3883142"/>
              <a:gd name="connsiteX7" fmla="*/ 1755227 w 7104993"/>
              <a:gd name="connsiteY7" fmla="*/ 252248 h 3883142"/>
              <a:gd name="connsiteX8" fmla="*/ 1870841 w 7104993"/>
              <a:gd name="connsiteY8" fmla="*/ 493986 h 3883142"/>
              <a:gd name="connsiteX9" fmla="*/ 2144110 w 7104993"/>
              <a:gd name="connsiteY9" fmla="*/ 262758 h 3883142"/>
              <a:gd name="connsiteX10" fmla="*/ 2375337 w 7104993"/>
              <a:gd name="connsiteY10" fmla="*/ 599089 h 3883142"/>
              <a:gd name="connsiteX11" fmla="*/ 2827282 w 7104993"/>
              <a:gd name="connsiteY11" fmla="*/ 262758 h 3883142"/>
              <a:gd name="connsiteX12" fmla="*/ 3048000 w 7104993"/>
              <a:gd name="connsiteY12" fmla="*/ 1786758 h 3883142"/>
              <a:gd name="connsiteX13" fmla="*/ 3268717 w 7104993"/>
              <a:gd name="connsiteY13" fmla="*/ 1566041 h 3883142"/>
              <a:gd name="connsiteX14" fmla="*/ 3478924 w 7104993"/>
              <a:gd name="connsiteY14" fmla="*/ 2102069 h 3883142"/>
              <a:gd name="connsiteX15" fmla="*/ 3689131 w 7104993"/>
              <a:gd name="connsiteY15" fmla="*/ 1786758 h 3883142"/>
              <a:gd name="connsiteX16" fmla="*/ 3836275 w 7104993"/>
              <a:gd name="connsiteY16" fmla="*/ 2028496 h 3883142"/>
              <a:gd name="connsiteX17" fmla="*/ 4109544 w 7104993"/>
              <a:gd name="connsiteY17" fmla="*/ 1334813 h 3883142"/>
              <a:gd name="connsiteX18" fmla="*/ 4172606 w 7104993"/>
              <a:gd name="connsiteY18" fmla="*/ 1828800 h 3883142"/>
              <a:gd name="connsiteX19" fmla="*/ 4403834 w 7104993"/>
              <a:gd name="connsiteY19" fmla="*/ 1587062 h 3883142"/>
              <a:gd name="connsiteX20" fmla="*/ 4435365 w 7104993"/>
              <a:gd name="connsiteY20" fmla="*/ 2795751 h 3883142"/>
              <a:gd name="connsiteX21" fmla="*/ 4824248 w 7104993"/>
              <a:gd name="connsiteY21" fmla="*/ 2480441 h 3883142"/>
              <a:gd name="connsiteX22" fmla="*/ 4992413 w 7104993"/>
              <a:gd name="connsiteY22" fmla="*/ 3100551 h 3883142"/>
              <a:gd name="connsiteX23" fmla="*/ 5202620 w 7104993"/>
              <a:gd name="connsiteY23" fmla="*/ 2890344 h 3883142"/>
              <a:gd name="connsiteX24" fmla="*/ 5234151 w 7104993"/>
              <a:gd name="connsiteY24" fmla="*/ 3436882 h 3883142"/>
              <a:gd name="connsiteX25" fmla="*/ 5549462 w 7104993"/>
              <a:gd name="connsiteY25" fmla="*/ 3111062 h 3883142"/>
              <a:gd name="connsiteX26" fmla="*/ 5906813 w 7104993"/>
              <a:gd name="connsiteY26" fmla="*/ 3867807 h 3883142"/>
              <a:gd name="connsiteX27" fmla="*/ 6295696 w 7104993"/>
              <a:gd name="connsiteY27" fmla="*/ 3626069 h 3883142"/>
              <a:gd name="connsiteX28" fmla="*/ 6600496 w 7104993"/>
              <a:gd name="connsiteY28" fmla="*/ 3710151 h 3883142"/>
              <a:gd name="connsiteX29" fmla="*/ 6758151 w 7104993"/>
              <a:gd name="connsiteY29" fmla="*/ 3636579 h 3883142"/>
              <a:gd name="connsiteX30" fmla="*/ 6957848 w 7104993"/>
              <a:gd name="connsiteY30" fmla="*/ 3783724 h 3883142"/>
              <a:gd name="connsiteX31" fmla="*/ 7104993 w 7104993"/>
              <a:gd name="connsiteY31" fmla="*/ 3678620 h 3883142"/>
              <a:gd name="connsiteX0" fmla="*/ 0 w 7104993"/>
              <a:gd name="connsiteY0" fmla="*/ 336331 h 3883142"/>
              <a:gd name="connsiteX1" fmla="*/ 420413 w 7104993"/>
              <a:gd name="connsiteY1" fmla="*/ 31531 h 3883142"/>
              <a:gd name="connsiteX2" fmla="*/ 609600 w 7104993"/>
              <a:gd name="connsiteY2" fmla="*/ 578069 h 3883142"/>
              <a:gd name="connsiteX3" fmla="*/ 1030013 w 7104993"/>
              <a:gd name="connsiteY3" fmla="*/ 0 h 3883142"/>
              <a:gd name="connsiteX4" fmla="*/ 1261241 w 7104993"/>
              <a:gd name="connsiteY4" fmla="*/ 578069 h 3883142"/>
              <a:gd name="connsiteX5" fmla="*/ 1513489 w 7104993"/>
              <a:gd name="connsiteY5" fmla="*/ 483476 h 3883142"/>
              <a:gd name="connsiteX6" fmla="*/ 1629103 w 7104993"/>
              <a:gd name="connsiteY6" fmla="*/ 662151 h 3883142"/>
              <a:gd name="connsiteX7" fmla="*/ 1755227 w 7104993"/>
              <a:gd name="connsiteY7" fmla="*/ 252248 h 3883142"/>
              <a:gd name="connsiteX8" fmla="*/ 1870841 w 7104993"/>
              <a:gd name="connsiteY8" fmla="*/ 493986 h 3883142"/>
              <a:gd name="connsiteX9" fmla="*/ 2144110 w 7104993"/>
              <a:gd name="connsiteY9" fmla="*/ 262758 h 3883142"/>
              <a:gd name="connsiteX10" fmla="*/ 2375337 w 7104993"/>
              <a:gd name="connsiteY10" fmla="*/ 599089 h 3883142"/>
              <a:gd name="connsiteX11" fmla="*/ 2827282 w 7104993"/>
              <a:gd name="connsiteY11" fmla="*/ 262758 h 3883142"/>
              <a:gd name="connsiteX12" fmla="*/ 3048000 w 7104993"/>
              <a:gd name="connsiteY12" fmla="*/ 1057415 h 3883142"/>
              <a:gd name="connsiteX13" fmla="*/ 3268717 w 7104993"/>
              <a:gd name="connsiteY13" fmla="*/ 1566041 h 3883142"/>
              <a:gd name="connsiteX14" fmla="*/ 3478924 w 7104993"/>
              <a:gd name="connsiteY14" fmla="*/ 2102069 h 3883142"/>
              <a:gd name="connsiteX15" fmla="*/ 3689131 w 7104993"/>
              <a:gd name="connsiteY15" fmla="*/ 1786758 h 3883142"/>
              <a:gd name="connsiteX16" fmla="*/ 3836275 w 7104993"/>
              <a:gd name="connsiteY16" fmla="*/ 2028496 h 3883142"/>
              <a:gd name="connsiteX17" fmla="*/ 4109544 w 7104993"/>
              <a:gd name="connsiteY17" fmla="*/ 1334813 h 3883142"/>
              <a:gd name="connsiteX18" fmla="*/ 4172606 w 7104993"/>
              <a:gd name="connsiteY18" fmla="*/ 1828800 h 3883142"/>
              <a:gd name="connsiteX19" fmla="*/ 4403834 w 7104993"/>
              <a:gd name="connsiteY19" fmla="*/ 1587062 h 3883142"/>
              <a:gd name="connsiteX20" fmla="*/ 4435365 w 7104993"/>
              <a:gd name="connsiteY20" fmla="*/ 2795751 h 3883142"/>
              <a:gd name="connsiteX21" fmla="*/ 4824248 w 7104993"/>
              <a:gd name="connsiteY21" fmla="*/ 2480441 h 3883142"/>
              <a:gd name="connsiteX22" fmla="*/ 4992413 w 7104993"/>
              <a:gd name="connsiteY22" fmla="*/ 3100551 h 3883142"/>
              <a:gd name="connsiteX23" fmla="*/ 5202620 w 7104993"/>
              <a:gd name="connsiteY23" fmla="*/ 2890344 h 3883142"/>
              <a:gd name="connsiteX24" fmla="*/ 5234151 w 7104993"/>
              <a:gd name="connsiteY24" fmla="*/ 3436882 h 3883142"/>
              <a:gd name="connsiteX25" fmla="*/ 5549462 w 7104993"/>
              <a:gd name="connsiteY25" fmla="*/ 3111062 h 3883142"/>
              <a:gd name="connsiteX26" fmla="*/ 5906813 w 7104993"/>
              <a:gd name="connsiteY26" fmla="*/ 3867807 h 3883142"/>
              <a:gd name="connsiteX27" fmla="*/ 6295696 w 7104993"/>
              <a:gd name="connsiteY27" fmla="*/ 3626069 h 3883142"/>
              <a:gd name="connsiteX28" fmla="*/ 6600496 w 7104993"/>
              <a:gd name="connsiteY28" fmla="*/ 3710151 h 3883142"/>
              <a:gd name="connsiteX29" fmla="*/ 6758151 w 7104993"/>
              <a:gd name="connsiteY29" fmla="*/ 3636579 h 3883142"/>
              <a:gd name="connsiteX30" fmla="*/ 6957848 w 7104993"/>
              <a:gd name="connsiteY30" fmla="*/ 3783724 h 3883142"/>
              <a:gd name="connsiteX31" fmla="*/ 7104993 w 7104993"/>
              <a:gd name="connsiteY31" fmla="*/ 3678620 h 3883142"/>
              <a:gd name="connsiteX0" fmla="*/ 0 w 7104993"/>
              <a:gd name="connsiteY0" fmla="*/ 336331 h 3883142"/>
              <a:gd name="connsiteX1" fmla="*/ 420413 w 7104993"/>
              <a:gd name="connsiteY1" fmla="*/ 31531 h 3883142"/>
              <a:gd name="connsiteX2" fmla="*/ 609600 w 7104993"/>
              <a:gd name="connsiteY2" fmla="*/ 578069 h 3883142"/>
              <a:gd name="connsiteX3" fmla="*/ 1030013 w 7104993"/>
              <a:gd name="connsiteY3" fmla="*/ 0 h 3883142"/>
              <a:gd name="connsiteX4" fmla="*/ 1261241 w 7104993"/>
              <a:gd name="connsiteY4" fmla="*/ 578069 h 3883142"/>
              <a:gd name="connsiteX5" fmla="*/ 1513489 w 7104993"/>
              <a:gd name="connsiteY5" fmla="*/ 483476 h 3883142"/>
              <a:gd name="connsiteX6" fmla="*/ 1629103 w 7104993"/>
              <a:gd name="connsiteY6" fmla="*/ 662151 h 3883142"/>
              <a:gd name="connsiteX7" fmla="*/ 1755227 w 7104993"/>
              <a:gd name="connsiteY7" fmla="*/ 252248 h 3883142"/>
              <a:gd name="connsiteX8" fmla="*/ 1870841 w 7104993"/>
              <a:gd name="connsiteY8" fmla="*/ 493986 h 3883142"/>
              <a:gd name="connsiteX9" fmla="*/ 2144110 w 7104993"/>
              <a:gd name="connsiteY9" fmla="*/ 262758 h 3883142"/>
              <a:gd name="connsiteX10" fmla="*/ 2375337 w 7104993"/>
              <a:gd name="connsiteY10" fmla="*/ 599089 h 3883142"/>
              <a:gd name="connsiteX11" fmla="*/ 2827282 w 7104993"/>
              <a:gd name="connsiteY11" fmla="*/ 262758 h 3883142"/>
              <a:gd name="connsiteX12" fmla="*/ 3048000 w 7104993"/>
              <a:gd name="connsiteY12" fmla="*/ 1057415 h 3883142"/>
              <a:gd name="connsiteX13" fmla="*/ 3290488 w 7104993"/>
              <a:gd name="connsiteY13" fmla="*/ 1163270 h 3883142"/>
              <a:gd name="connsiteX14" fmla="*/ 3478924 w 7104993"/>
              <a:gd name="connsiteY14" fmla="*/ 2102069 h 3883142"/>
              <a:gd name="connsiteX15" fmla="*/ 3689131 w 7104993"/>
              <a:gd name="connsiteY15" fmla="*/ 1786758 h 3883142"/>
              <a:gd name="connsiteX16" fmla="*/ 3836275 w 7104993"/>
              <a:gd name="connsiteY16" fmla="*/ 2028496 h 3883142"/>
              <a:gd name="connsiteX17" fmla="*/ 4109544 w 7104993"/>
              <a:gd name="connsiteY17" fmla="*/ 1334813 h 3883142"/>
              <a:gd name="connsiteX18" fmla="*/ 4172606 w 7104993"/>
              <a:gd name="connsiteY18" fmla="*/ 1828800 h 3883142"/>
              <a:gd name="connsiteX19" fmla="*/ 4403834 w 7104993"/>
              <a:gd name="connsiteY19" fmla="*/ 1587062 h 3883142"/>
              <a:gd name="connsiteX20" fmla="*/ 4435365 w 7104993"/>
              <a:gd name="connsiteY20" fmla="*/ 2795751 h 3883142"/>
              <a:gd name="connsiteX21" fmla="*/ 4824248 w 7104993"/>
              <a:gd name="connsiteY21" fmla="*/ 2480441 h 3883142"/>
              <a:gd name="connsiteX22" fmla="*/ 4992413 w 7104993"/>
              <a:gd name="connsiteY22" fmla="*/ 3100551 h 3883142"/>
              <a:gd name="connsiteX23" fmla="*/ 5202620 w 7104993"/>
              <a:gd name="connsiteY23" fmla="*/ 2890344 h 3883142"/>
              <a:gd name="connsiteX24" fmla="*/ 5234151 w 7104993"/>
              <a:gd name="connsiteY24" fmla="*/ 3436882 h 3883142"/>
              <a:gd name="connsiteX25" fmla="*/ 5549462 w 7104993"/>
              <a:gd name="connsiteY25" fmla="*/ 3111062 h 3883142"/>
              <a:gd name="connsiteX26" fmla="*/ 5906813 w 7104993"/>
              <a:gd name="connsiteY26" fmla="*/ 3867807 h 3883142"/>
              <a:gd name="connsiteX27" fmla="*/ 6295696 w 7104993"/>
              <a:gd name="connsiteY27" fmla="*/ 3626069 h 3883142"/>
              <a:gd name="connsiteX28" fmla="*/ 6600496 w 7104993"/>
              <a:gd name="connsiteY28" fmla="*/ 3710151 h 3883142"/>
              <a:gd name="connsiteX29" fmla="*/ 6758151 w 7104993"/>
              <a:gd name="connsiteY29" fmla="*/ 3636579 h 3883142"/>
              <a:gd name="connsiteX30" fmla="*/ 6957848 w 7104993"/>
              <a:gd name="connsiteY30" fmla="*/ 3783724 h 3883142"/>
              <a:gd name="connsiteX31" fmla="*/ 7104993 w 7104993"/>
              <a:gd name="connsiteY31" fmla="*/ 3678620 h 3883142"/>
              <a:gd name="connsiteX0" fmla="*/ 0 w 7104993"/>
              <a:gd name="connsiteY0" fmla="*/ 336331 h 3883142"/>
              <a:gd name="connsiteX1" fmla="*/ 420413 w 7104993"/>
              <a:gd name="connsiteY1" fmla="*/ 31531 h 3883142"/>
              <a:gd name="connsiteX2" fmla="*/ 609600 w 7104993"/>
              <a:gd name="connsiteY2" fmla="*/ 578069 h 3883142"/>
              <a:gd name="connsiteX3" fmla="*/ 1030013 w 7104993"/>
              <a:gd name="connsiteY3" fmla="*/ 0 h 3883142"/>
              <a:gd name="connsiteX4" fmla="*/ 1261241 w 7104993"/>
              <a:gd name="connsiteY4" fmla="*/ 578069 h 3883142"/>
              <a:gd name="connsiteX5" fmla="*/ 1513489 w 7104993"/>
              <a:gd name="connsiteY5" fmla="*/ 483476 h 3883142"/>
              <a:gd name="connsiteX6" fmla="*/ 1629103 w 7104993"/>
              <a:gd name="connsiteY6" fmla="*/ 662151 h 3883142"/>
              <a:gd name="connsiteX7" fmla="*/ 1755227 w 7104993"/>
              <a:gd name="connsiteY7" fmla="*/ 252248 h 3883142"/>
              <a:gd name="connsiteX8" fmla="*/ 1870841 w 7104993"/>
              <a:gd name="connsiteY8" fmla="*/ 493986 h 3883142"/>
              <a:gd name="connsiteX9" fmla="*/ 2144110 w 7104993"/>
              <a:gd name="connsiteY9" fmla="*/ 262758 h 3883142"/>
              <a:gd name="connsiteX10" fmla="*/ 2375337 w 7104993"/>
              <a:gd name="connsiteY10" fmla="*/ 599089 h 3883142"/>
              <a:gd name="connsiteX11" fmla="*/ 2827282 w 7104993"/>
              <a:gd name="connsiteY11" fmla="*/ 262758 h 3883142"/>
              <a:gd name="connsiteX12" fmla="*/ 3048000 w 7104993"/>
              <a:gd name="connsiteY12" fmla="*/ 1057415 h 3883142"/>
              <a:gd name="connsiteX13" fmla="*/ 3290488 w 7104993"/>
              <a:gd name="connsiteY13" fmla="*/ 1163270 h 3883142"/>
              <a:gd name="connsiteX14" fmla="*/ 3446267 w 7104993"/>
              <a:gd name="connsiteY14" fmla="*/ 1492469 h 3883142"/>
              <a:gd name="connsiteX15" fmla="*/ 3689131 w 7104993"/>
              <a:gd name="connsiteY15" fmla="*/ 1786758 h 3883142"/>
              <a:gd name="connsiteX16" fmla="*/ 3836275 w 7104993"/>
              <a:gd name="connsiteY16" fmla="*/ 2028496 h 3883142"/>
              <a:gd name="connsiteX17" fmla="*/ 4109544 w 7104993"/>
              <a:gd name="connsiteY17" fmla="*/ 1334813 h 3883142"/>
              <a:gd name="connsiteX18" fmla="*/ 4172606 w 7104993"/>
              <a:gd name="connsiteY18" fmla="*/ 1828800 h 3883142"/>
              <a:gd name="connsiteX19" fmla="*/ 4403834 w 7104993"/>
              <a:gd name="connsiteY19" fmla="*/ 1587062 h 3883142"/>
              <a:gd name="connsiteX20" fmla="*/ 4435365 w 7104993"/>
              <a:gd name="connsiteY20" fmla="*/ 2795751 h 3883142"/>
              <a:gd name="connsiteX21" fmla="*/ 4824248 w 7104993"/>
              <a:gd name="connsiteY21" fmla="*/ 2480441 h 3883142"/>
              <a:gd name="connsiteX22" fmla="*/ 4992413 w 7104993"/>
              <a:gd name="connsiteY22" fmla="*/ 3100551 h 3883142"/>
              <a:gd name="connsiteX23" fmla="*/ 5202620 w 7104993"/>
              <a:gd name="connsiteY23" fmla="*/ 2890344 h 3883142"/>
              <a:gd name="connsiteX24" fmla="*/ 5234151 w 7104993"/>
              <a:gd name="connsiteY24" fmla="*/ 3436882 h 3883142"/>
              <a:gd name="connsiteX25" fmla="*/ 5549462 w 7104993"/>
              <a:gd name="connsiteY25" fmla="*/ 3111062 h 3883142"/>
              <a:gd name="connsiteX26" fmla="*/ 5906813 w 7104993"/>
              <a:gd name="connsiteY26" fmla="*/ 3867807 h 3883142"/>
              <a:gd name="connsiteX27" fmla="*/ 6295696 w 7104993"/>
              <a:gd name="connsiteY27" fmla="*/ 3626069 h 3883142"/>
              <a:gd name="connsiteX28" fmla="*/ 6600496 w 7104993"/>
              <a:gd name="connsiteY28" fmla="*/ 3710151 h 3883142"/>
              <a:gd name="connsiteX29" fmla="*/ 6758151 w 7104993"/>
              <a:gd name="connsiteY29" fmla="*/ 3636579 h 3883142"/>
              <a:gd name="connsiteX30" fmla="*/ 6957848 w 7104993"/>
              <a:gd name="connsiteY30" fmla="*/ 3783724 h 3883142"/>
              <a:gd name="connsiteX31" fmla="*/ 7104993 w 7104993"/>
              <a:gd name="connsiteY31" fmla="*/ 3678620 h 3883142"/>
              <a:gd name="connsiteX0" fmla="*/ 0 w 7104993"/>
              <a:gd name="connsiteY0" fmla="*/ 336331 h 3883142"/>
              <a:gd name="connsiteX1" fmla="*/ 355099 w 7104993"/>
              <a:gd name="connsiteY1" fmla="*/ 227474 h 3883142"/>
              <a:gd name="connsiteX2" fmla="*/ 609600 w 7104993"/>
              <a:gd name="connsiteY2" fmla="*/ 578069 h 3883142"/>
              <a:gd name="connsiteX3" fmla="*/ 1030013 w 7104993"/>
              <a:gd name="connsiteY3" fmla="*/ 0 h 3883142"/>
              <a:gd name="connsiteX4" fmla="*/ 1261241 w 7104993"/>
              <a:gd name="connsiteY4" fmla="*/ 578069 h 3883142"/>
              <a:gd name="connsiteX5" fmla="*/ 1513489 w 7104993"/>
              <a:gd name="connsiteY5" fmla="*/ 483476 h 3883142"/>
              <a:gd name="connsiteX6" fmla="*/ 1629103 w 7104993"/>
              <a:gd name="connsiteY6" fmla="*/ 662151 h 3883142"/>
              <a:gd name="connsiteX7" fmla="*/ 1755227 w 7104993"/>
              <a:gd name="connsiteY7" fmla="*/ 252248 h 3883142"/>
              <a:gd name="connsiteX8" fmla="*/ 1870841 w 7104993"/>
              <a:gd name="connsiteY8" fmla="*/ 493986 h 3883142"/>
              <a:gd name="connsiteX9" fmla="*/ 2144110 w 7104993"/>
              <a:gd name="connsiteY9" fmla="*/ 262758 h 3883142"/>
              <a:gd name="connsiteX10" fmla="*/ 2375337 w 7104993"/>
              <a:gd name="connsiteY10" fmla="*/ 599089 h 3883142"/>
              <a:gd name="connsiteX11" fmla="*/ 2827282 w 7104993"/>
              <a:gd name="connsiteY11" fmla="*/ 262758 h 3883142"/>
              <a:gd name="connsiteX12" fmla="*/ 3048000 w 7104993"/>
              <a:gd name="connsiteY12" fmla="*/ 1057415 h 3883142"/>
              <a:gd name="connsiteX13" fmla="*/ 3290488 w 7104993"/>
              <a:gd name="connsiteY13" fmla="*/ 1163270 h 3883142"/>
              <a:gd name="connsiteX14" fmla="*/ 3446267 w 7104993"/>
              <a:gd name="connsiteY14" fmla="*/ 1492469 h 3883142"/>
              <a:gd name="connsiteX15" fmla="*/ 3689131 w 7104993"/>
              <a:gd name="connsiteY15" fmla="*/ 1786758 h 3883142"/>
              <a:gd name="connsiteX16" fmla="*/ 3836275 w 7104993"/>
              <a:gd name="connsiteY16" fmla="*/ 2028496 h 3883142"/>
              <a:gd name="connsiteX17" fmla="*/ 4109544 w 7104993"/>
              <a:gd name="connsiteY17" fmla="*/ 1334813 h 3883142"/>
              <a:gd name="connsiteX18" fmla="*/ 4172606 w 7104993"/>
              <a:gd name="connsiteY18" fmla="*/ 1828800 h 3883142"/>
              <a:gd name="connsiteX19" fmla="*/ 4403834 w 7104993"/>
              <a:gd name="connsiteY19" fmla="*/ 1587062 h 3883142"/>
              <a:gd name="connsiteX20" fmla="*/ 4435365 w 7104993"/>
              <a:gd name="connsiteY20" fmla="*/ 2795751 h 3883142"/>
              <a:gd name="connsiteX21" fmla="*/ 4824248 w 7104993"/>
              <a:gd name="connsiteY21" fmla="*/ 2480441 h 3883142"/>
              <a:gd name="connsiteX22" fmla="*/ 4992413 w 7104993"/>
              <a:gd name="connsiteY22" fmla="*/ 3100551 h 3883142"/>
              <a:gd name="connsiteX23" fmla="*/ 5202620 w 7104993"/>
              <a:gd name="connsiteY23" fmla="*/ 2890344 h 3883142"/>
              <a:gd name="connsiteX24" fmla="*/ 5234151 w 7104993"/>
              <a:gd name="connsiteY24" fmla="*/ 3436882 h 3883142"/>
              <a:gd name="connsiteX25" fmla="*/ 5549462 w 7104993"/>
              <a:gd name="connsiteY25" fmla="*/ 3111062 h 3883142"/>
              <a:gd name="connsiteX26" fmla="*/ 5906813 w 7104993"/>
              <a:gd name="connsiteY26" fmla="*/ 3867807 h 3883142"/>
              <a:gd name="connsiteX27" fmla="*/ 6295696 w 7104993"/>
              <a:gd name="connsiteY27" fmla="*/ 3626069 h 3883142"/>
              <a:gd name="connsiteX28" fmla="*/ 6600496 w 7104993"/>
              <a:gd name="connsiteY28" fmla="*/ 3710151 h 3883142"/>
              <a:gd name="connsiteX29" fmla="*/ 6758151 w 7104993"/>
              <a:gd name="connsiteY29" fmla="*/ 3636579 h 3883142"/>
              <a:gd name="connsiteX30" fmla="*/ 6957848 w 7104993"/>
              <a:gd name="connsiteY30" fmla="*/ 3783724 h 3883142"/>
              <a:gd name="connsiteX31" fmla="*/ 7104993 w 7104993"/>
              <a:gd name="connsiteY31" fmla="*/ 3678620 h 3883142"/>
              <a:gd name="connsiteX0" fmla="*/ 0 w 7104993"/>
              <a:gd name="connsiteY0" fmla="*/ 336865 h 3883676"/>
              <a:gd name="connsiteX1" fmla="*/ 355099 w 7104993"/>
              <a:gd name="connsiteY1" fmla="*/ 228008 h 3883676"/>
              <a:gd name="connsiteX2" fmla="*/ 620486 w 7104993"/>
              <a:gd name="connsiteY2" fmla="*/ 469746 h 3883676"/>
              <a:gd name="connsiteX3" fmla="*/ 1030013 w 7104993"/>
              <a:gd name="connsiteY3" fmla="*/ 534 h 3883676"/>
              <a:gd name="connsiteX4" fmla="*/ 1261241 w 7104993"/>
              <a:gd name="connsiteY4" fmla="*/ 578603 h 3883676"/>
              <a:gd name="connsiteX5" fmla="*/ 1513489 w 7104993"/>
              <a:gd name="connsiteY5" fmla="*/ 484010 h 3883676"/>
              <a:gd name="connsiteX6" fmla="*/ 1629103 w 7104993"/>
              <a:gd name="connsiteY6" fmla="*/ 662685 h 3883676"/>
              <a:gd name="connsiteX7" fmla="*/ 1755227 w 7104993"/>
              <a:gd name="connsiteY7" fmla="*/ 252782 h 3883676"/>
              <a:gd name="connsiteX8" fmla="*/ 1870841 w 7104993"/>
              <a:gd name="connsiteY8" fmla="*/ 494520 h 3883676"/>
              <a:gd name="connsiteX9" fmla="*/ 2144110 w 7104993"/>
              <a:gd name="connsiteY9" fmla="*/ 263292 h 3883676"/>
              <a:gd name="connsiteX10" fmla="*/ 2375337 w 7104993"/>
              <a:gd name="connsiteY10" fmla="*/ 599623 h 3883676"/>
              <a:gd name="connsiteX11" fmla="*/ 2827282 w 7104993"/>
              <a:gd name="connsiteY11" fmla="*/ 263292 h 3883676"/>
              <a:gd name="connsiteX12" fmla="*/ 3048000 w 7104993"/>
              <a:gd name="connsiteY12" fmla="*/ 1057949 h 3883676"/>
              <a:gd name="connsiteX13" fmla="*/ 3290488 w 7104993"/>
              <a:gd name="connsiteY13" fmla="*/ 1163804 h 3883676"/>
              <a:gd name="connsiteX14" fmla="*/ 3446267 w 7104993"/>
              <a:gd name="connsiteY14" fmla="*/ 1493003 h 3883676"/>
              <a:gd name="connsiteX15" fmla="*/ 3689131 w 7104993"/>
              <a:gd name="connsiteY15" fmla="*/ 1787292 h 3883676"/>
              <a:gd name="connsiteX16" fmla="*/ 3836275 w 7104993"/>
              <a:gd name="connsiteY16" fmla="*/ 2029030 h 3883676"/>
              <a:gd name="connsiteX17" fmla="*/ 4109544 w 7104993"/>
              <a:gd name="connsiteY17" fmla="*/ 1335347 h 3883676"/>
              <a:gd name="connsiteX18" fmla="*/ 4172606 w 7104993"/>
              <a:gd name="connsiteY18" fmla="*/ 1829334 h 3883676"/>
              <a:gd name="connsiteX19" fmla="*/ 4403834 w 7104993"/>
              <a:gd name="connsiteY19" fmla="*/ 1587596 h 3883676"/>
              <a:gd name="connsiteX20" fmla="*/ 4435365 w 7104993"/>
              <a:gd name="connsiteY20" fmla="*/ 2796285 h 3883676"/>
              <a:gd name="connsiteX21" fmla="*/ 4824248 w 7104993"/>
              <a:gd name="connsiteY21" fmla="*/ 2480975 h 3883676"/>
              <a:gd name="connsiteX22" fmla="*/ 4992413 w 7104993"/>
              <a:gd name="connsiteY22" fmla="*/ 3101085 h 3883676"/>
              <a:gd name="connsiteX23" fmla="*/ 5202620 w 7104993"/>
              <a:gd name="connsiteY23" fmla="*/ 2890878 h 3883676"/>
              <a:gd name="connsiteX24" fmla="*/ 5234151 w 7104993"/>
              <a:gd name="connsiteY24" fmla="*/ 3437416 h 3883676"/>
              <a:gd name="connsiteX25" fmla="*/ 5549462 w 7104993"/>
              <a:gd name="connsiteY25" fmla="*/ 3111596 h 3883676"/>
              <a:gd name="connsiteX26" fmla="*/ 5906813 w 7104993"/>
              <a:gd name="connsiteY26" fmla="*/ 3868341 h 3883676"/>
              <a:gd name="connsiteX27" fmla="*/ 6295696 w 7104993"/>
              <a:gd name="connsiteY27" fmla="*/ 3626603 h 3883676"/>
              <a:gd name="connsiteX28" fmla="*/ 6600496 w 7104993"/>
              <a:gd name="connsiteY28" fmla="*/ 3710685 h 3883676"/>
              <a:gd name="connsiteX29" fmla="*/ 6758151 w 7104993"/>
              <a:gd name="connsiteY29" fmla="*/ 3637113 h 3883676"/>
              <a:gd name="connsiteX30" fmla="*/ 6957848 w 7104993"/>
              <a:gd name="connsiteY30" fmla="*/ 3784258 h 3883676"/>
              <a:gd name="connsiteX31" fmla="*/ 7104993 w 7104993"/>
              <a:gd name="connsiteY31" fmla="*/ 3679154 h 3883676"/>
              <a:gd name="connsiteX0" fmla="*/ 0 w 7104993"/>
              <a:gd name="connsiteY0" fmla="*/ 152078 h 3698889"/>
              <a:gd name="connsiteX1" fmla="*/ 355099 w 7104993"/>
              <a:gd name="connsiteY1" fmla="*/ 43221 h 3698889"/>
              <a:gd name="connsiteX2" fmla="*/ 620486 w 7104993"/>
              <a:gd name="connsiteY2" fmla="*/ 284959 h 3698889"/>
              <a:gd name="connsiteX3" fmla="*/ 1030013 w 7104993"/>
              <a:gd name="connsiteY3" fmla="*/ 804 h 3698889"/>
              <a:gd name="connsiteX4" fmla="*/ 1261241 w 7104993"/>
              <a:gd name="connsiteY4" fmla="*/ 393816 h 3698889"/>
              <a:gd name="connsiteX5" fmla="*/ 1513489 w 7104993"/>
              <a:gd name="connsiteY5" fmla="*/ 299223 h 3698889"/>
              <a:gd name="connsiteX6" fmla="*/ 1629103 w 7104993"/>
              <a:gd name="connsiteY6" fmla="*/ 477898 h 3698889"/>
              <a:gd name="connsiteX7" fmla="*/ 1755227 w 7104993"/>
              <a:gd name="connsiteY7" fmla="*/ 67995 h 3698889"/>
              <a:gd name="connsiteX8" fmla="*/ 1870841 w 7104993"/>
              <a:gd name="connsiteY8" fmla="*/ 309733 h 3698889"/>
              <a:gd name="connsiteX9" fmla="*/ 2144110 w 7104993"/>
              <a:gd name="connsiteY9" fmla="*/ 78505 h 3698889"/>
              <a:gd name="connsiteX10" fmla="*/ 2375337 w 7104993"/>
              <a:gd name="connsiteY10" fmla="*/ 414836 h 3698889"/>
              <a:gd name="connsiteX11" fmla="*/ 2827282 w 7104993"/>
              <a:gd name="connsiteY11" fmla="*/ 78505 h 3698889"/>
              <a:gd name="connsiteX12" fmla="*/ 3048000 w 7104993"/>
              <a:gd name="connsiteY12" fmla="*/ 873162 h 3698889"/>
              <a:gd name="connsiteX13" fmla="*/ 3290488 w 7104993"/>
              <a:gd name="connsiteY13" fmla="*/ 979017 h 3698889"/>
              <a:gd name="connsiteX14" fmla="*/ 3446267 w 7104993"/>
              <a:gd name="connsiteY14" fmla="*/ 1308216 h 3698889"/>
              <a:gd name="connsiteX15" fmla="*/ 3689131 w 7104993"/>
              <a:gd name="connsiteY15" fmla="*/ 1602505 h 3698889"/>
              <a:gd name="connsiteX16" fmla="*/ 3836275 w 7104993"/>
              <a:gd name="connsiteY16" fmla="*/ 1844243 h 3698889"/>
              <a:gd name="connsiteX17" fmla="*/ 4109544 w 7104993"/>
              <a:gd name="connsiteY17" fmla="*/ 1150560 h 3698889"/>
              <a:gd name="connsiteX18" fmla="*/ 4172606 w 7104993"/>
              <a:gd name="connsiteY18" fmla="*/ 1644547 h 3698889"/>
              <a:gd name="connsiteX19" fmla="*/ 4403834 w 7104993"/>
              <a:gd name="connsiteY19" fmla="*/ 1402809 h 3698889"/>
              <a:gd name="connsiteX20" fmla="*/ 4435365 w 7104993"/>
              <a:gd name="connsiteY20" fmla="*/ 2611498 h 3698889"/>
              <a:gd name="connsiteX21" fmla="*/ 4824248 w 7104993"/>
              <a:gd name="connsiteY21" fmla="*/ 2296188 h 3698889"/>
              <a:gd name="connsiteX22" fmla="*/ 4992413 w 7104993"/>
              <a:gd name="connsiteY22" fmla="*/ 2916298 h 3698889"/>
              <a:gd name="connsiteX23" fmla="*/ 5202620 w 7104993"/>
              <a:gd name="connsiteY23" fmla="*/ 2706091 h 3698889"/>
              <a:gd name="connsiteX24" fmla="*/ 5234151 w 7104993"/>
              <a:gd name="connsiteY24" fmla="*/ 3252629 h 3698889"/>
              <a:gd name="connsiteX25" fmla="*/ 5549462 w 7104993"/>
              <a:gd name="connsiteY25" fmla="*/ 2926809 h 3698889"/>
              <a:gd name="connsiteX26" fmla="*/ 5906813 w 7104993"/>
              <a:gd name="connsiteY26" fmla="*/ 3683554 h 3698889"/>
              <a:gd name="connsiteX27" fmla="*/ 6295696 w 7104993"/>
              <a:gd name="connsiteY27" fmla="*/ 3441816 h 3698889"/>
              <a:gd name="connsiteX28" fmla="*/ 6600496 w 7104993"/>
              <a:gd name="connsiteY28" fmla="*/ 3525898 h 3698889"/>
              <a:gd name="connsiteX29" fmla="*/ 6758151 w 7104993"/>
              <a:gd name="connsiteY29" fmla="*/ 3452326 h 3698889"/>
              <a:gd name="connsiteX30" fmla="*/ 6957848 w 7104993"/>
              <a:gd name="connsiteY30" fmla="*/ 3599471 h 3698889"/>
              <a:gd name="connsiteX31" fmla="*/ 7104993 w 7104993"/>
              <a:gd name="connsiteY31" fmla="*/ 3494367 h 3698889"/>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298497 h 3698163"/>
              <a:gd name="connsiteX6" fmla="*/ 1629103 w 7104993"/>
              <a:gd name="connsiteY6" fmla="*/ 477172 h 3698163"/>
              <a:gd name="connsiteX7" fmla="*/ 1755227 w 7104993"/>
              <a:gd name="connsiteY7" fmla="*/ 67269 h 3698163"/>
              <a:gd name="connsiteX8" fmla="*/ 1870841 w 7104993"/>
              <a:gd name="connsiteY8" fmla="*/ 309007 h 3698163"/>
              <a:gd name="connsiteX9" fmla="*/ 2144110 w 7104993"/>
              <a:gd name="connsiteY9" fmla="*/ 77779 h 3698163"/>
              <a:gd name="connsiteX10" fmla="*/ 2375337 w 7104993"/>
              <a:gd name="connsiteY10" fmla="*/ 414110 h 3698163"/>
              <a:gd name="connsiteX11" fmla="*/ 2827282 w 7104993"/>
              <a:gd name="connsiteY11" fmla="*/ 77779 h 3698163"/>
              <a:gd name="connsiteX12" fmla="*/ 3048000 w 7104993"/>
              <a:gd name="connsiteY12" fmla="*/ 872436 h 3698163"/>
              <a:gd name="connsiteX13" fmla="*/ 3290488 w 7104993"/>
              <a:gd name="connsiteY13" fmla="*/ 978291 h 3698163"/>
              <a:gd name="connsiteX14" fmla="*/ 3446267 w 7104993"/>
              <a:gd name="connsiteY14" fmla="*/ 1307490 h 3698163"/>
              <a:gd name="connsiteX15" fmla="*/ 3689131 w 7104993"/>
              <a:gd name="connsiteY15" fmla="*/ 1601779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477172 h 3698163"/>
              <a:gd name="connsiteX7" fmla="*/ 1755227 w 7104993"/>
              <a:gd name="connsiteY7" fmla="*/ 67269 h 3698163"/>
              <a:gd name="connsiteX8" fmla="*/ 1870841 w 7104993"/>
              <a:gd name="connsiteY8" fmla="*/ 309007 h 3698163"/>
              <a:gd name="connsiteX9" fmla="*/ 2144110 w 7104993"/>
              <a:gd name="connsiteY9" fmla="*/ 77779 h 3698163"/>
              <a:gd name="connsiteX10" fmla="*/ 2375337 w 7104993"/>
              <a:gd name="connsiteY10" fmla="*/ 414110 h 3698163"/>
              <a:gd name="connsiteX11" fmla="*/ 2827282 w 7104993"/>
              <a:gd name="connsiteY11" fmla="*/ 77779 h 3698163"/>
              <a:gd name="connsiteX12" fmla="*/ 3048000 w 7104993"/>
              <a:gd name="connsiteY12" fmla="*/ 872436 h 3698163"/>
              <a:gd name="connsiteX13" fmla="*/ 3290488 w 7104993"/>
              <a:gd name="connsiteY13" fmla="*/ 978291 h 3698163"/>
              <a:gd name="connsiteX14" fmla="*/ 3446267 w 7104993"/>
              <a:gd name="connsiteY14" fmla="*/ 1307490 h 3698163"/>
              <a:gd name="connsiteX15" fmla="*/ 3689131 w 7104993"/>
              <a:gd name="connsiteY15" fmla="*/ 1601779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55227 w 7104993"/>
              <a:gd name="connsiteY7" fmla="*/ 67269 h 3698163"/>
              <a:gd name="connsiteX8" fmla="*/ 1870841 w 7104993"/>
              <a:gd name="connsiteY8" fmla="*/ 309007 h 3698163"/>
              <a:gd name="connsiteX9" fmla="*/ 2144110 w 7104993"/>
              <a:gd name="connsiteY9" fmla="*/ 77779 h 3698163"/>
              <a:gd name="connsiteX10" fmla="*/ 2375337 w 7104993"/>
              <a:gd name="connsiteY10" fmla="*/ 414110 h 3698163"/>
              <a:gd name="connsiteX11" fmla="*/ 2827282 w 7104993"/>
              <a:gd name="connsiteY11" fmla="*/ 77779 h 3698163"/>
              <a:gd name="connsiteX12" fmla="*/ 3048000 w 7104993"/>
              <a:gd name="connsiteY12" fmla="*/ 872436 h 3698163"/>
              <a:gd name="connsiteX13" fmla="*/ 3290488 w 7104993"/>
              <a:gd name="connsiteY13" fmla="*/ 978291 h 3698163"/>
              <a:gd name="connsiteX14" fmla="*/ 3446267 w 7104993"/>
              <a:gd name="connsiteY14" fmla="*/ 1307490 h 3698163"/>
              <a:gd name="connsiteX15" fmla="*/ 3689131 w 7104993"/>
              <a:gd name="connsiteY15" fmla="*/ 1601779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44341 w 7104993"/>
              <a:gd name="connsiteY7" fmla="*/ 1954 h 3698163"/>
              <a:gd name="connsiteX8" fmla="*/ 1870841 w 7104993"/>
              <a:gd name="connsiteY8" fmla="*/ 309007 h 3698163"/>
              <a:gd name="connsiteX9" fmla="*/ 2144110 w 7104993"/>
              <a:gd name="connsiteY9" fmla="*/ 77779 h 3698163"/>
              <a:gd name="connsiteX10" fmla="*/ 2375337 w 7104993"/>
              <a:gd name="connsiteY10" fmla="*/ 414110 h 3698163"/>
              <a:gd name="connsiteX11" fmla="*/ 2827282 w 7104993"/>
              <a:gd name="connsiteY11" fmla="*/ 77779 h 3698163"/>
              <a:gd name="connsiteX12" fmla="*/ 3048000 w 7104993"/>
              <a:gd name="connsiteY12" fmla="*/ 872436 h 3698163"/>
              <a:gd name="connsiteX13" fmla="*/ 3290488 w 7104993"/>
              <a:gd name="connsiteY13" fmla="*/ 978291 h 3698163"/>
              <a:gd name="connsiteX14" fmla="*/ 3446267 w 7104993"/>
              <a:gd name="connsiteY14" fmla="*/ 1307490 h 3698163"/>
              <a:gd name="connsiteX15" fmla="*/ 3689131 w 7104993"/>
              <a:gd name="connsiteY15" fmla="*/ 1601779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414110 h 3698163"/>
              <a:gd name="connsiteX11" fmla="*/ 2827282 w 7104993"/>
              <a:gd name="connsiteY11" fmla="*/ 77779 h 3698163"/>
              <a:gd name="connsiteX12" fmla="*/ 3048000 w 7104993"/>
              <a:gd name="connsiteY12" fmla="*/ 872436 h 3698163"/>
              <a:gd name="connsiteX13" fmla="*/ 3290488 w 7104993"/>
              <a:gd name="connsiteY13" fmla="*/ 978291 h 3698163"/>
              <a:gd name="connsiteX14" fmla="*/ 3446267 w 7104993"/>
              <a:gd name="connsiteY14" fmla="*/ 1307490 h 3698163"/>
              <a:gd name="connsiteX15" fmla="*/ 3689131 w 7104993"/>
              <a:gd name="connsiteY15" fmla="*/ 1601779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978291 h 3698163"/>
              <a:gd name="connsiteX14" fmla="*/ 3446267 w 7104993"/>
              <a:gd name="connsiteY14" fmla="*/ 1307490 h 3698163"/>
              <a:gd name="connsiteX15" fmla="*/ 3689131 w 7104993"/>
              <a:gd name="connsiteY15" fmla="*/ 1601779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978291 h 3698163"/>
              <a:gd name="connsiteX14" fmla="*/ 3489810 w 7104993"/>
              <a:gd name="connsiteY14" fmla="*/ 970033 h 3698163"/>
              <a:gd name="connsiteX15" fmla="*/ 3689131 w 7104993"/>
              <a:gd name="connsiteY15" fmla="*/ 1601779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978291 h 3698163"/>
              <a:gd name="connsiteX14" fmla="*/ 3489810 w 7104993"/>
              <a:gd name="connsiteY14" fmla="*/ 970033 h 3698163"/>
              <a:gd name="connsiteX15" fmla="*/ 3612931 w 7104993"/>
              <a:gd name="connsiteY15" fmla="*/ 1242550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1065377 h 3698163"/>
              <a:gd name="connsiteX14" fmla="*/ 3489810 w 7104993"/>
              <a:gd name="connsiteY14" fmla="*/ 970033 h 3698163"/>
              <a:gd name="connsiteX15" fmla="*/ 3612931 w 7104993"/>
              <a:gd name="connsiteY15" fmla="*/ 1242550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1065377 h 3698163"/>
              <a:gd name="connsiteX14" fmla="*/ 3489810 w 7104993"/>
              <a:gd name="connsiteY14" fmla="*/ 970033 h 3698163"/>
              <a:gd name="connsiteX15" fmla="*/ 3656473 w 7104993"/>
              <a:gd name="connsiteY15" fmla="*/ 1188122 h 3698163"/>
              <a:gd name="connsiteX16" fmla="*/ 3836275 w 7104993"/>
              <a:gd name="connsiteY16" fmla="*/ 1843517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1065377 h 3698163"/>
              <a:gd name="connsiteX14" fmla="*/ 3489810 w 7104993"/>
              <a:gd name="connsiteY14" fmla="*/ 970033 h 3698163"/>
              <a:gd name="connsiteX15" fmla="*/ 3656473 w 7104993"/>
              <a:gd name="connsiteY15" fmla="*/ 1188122 h 3698163"/>
              <a:gd name="connsiteX16" fmla="*/ 3781847 w 7104993"/>
              <a:gd name="connsiteY16" fmla="*/ 994431 h 3698163"/>
              <a:gd name="connsiteX17" fmla="*/ 4109544 w 7104993"/>
              <a:gd name="connsiteY17" fmla="*/ 1149834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1065377 h 3698163"/>
              <a:gd name="connsiteX14" fmla="*/ 3489810 w 7104993"/>
              <a:gd name="connsiteY14" fmla="*/ 970033 h 3698163"/>
              <a:gd name="connsiteX15" fmla="*/ 3656473 w 7104993"/>
              <a:gd name="connsiteY15" fmla="*/ 1188122 h 3698163"/>
              <a:gd name="connsiteX16" fmla="*/ 3781847 w 7104993"/>
              <a:gd name="connsiteY16" fmla="*/ 994431 h 3698163"/>
              <a:gd name="connsiteX17" fmla="*/ 3978915 w 7104993"/>
              <a:gd name="connsiteY17" fmla="*/ 1182491 h 3698163"/>
              <a:gd name="connsiteX18" fmla="*/ 4172606 w 7104993"/>
              <a:gd name="connsiteY18" fmla="*/ 1643821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1065377 h 3698163"/>
              <a:gd name="connsiteX14" fmla="*/ 3489810 w 7104993"/>
              <a:gd name="connsiteY14" fmla="*/ 970033 h 3698163"/>
              <a:gd name="connsiteX15" fmla="*/ 3656473 w 7104993"/>
              <a:gd name="connsiteY15" fmla="*/ 1188122 h 3698163"/>
              <a:gd name="connsiteX16" fmla="*/ 3781847 w 7104993"/>
              <a:gd name="connsiteY16" fmla="*/ 994431 h 3698163"/>
              <a:gd name="connsiteX17" fmla="*/ 3978915 w 7104993"/>
              <a:gd name="connsiteY17" fmla="*/ 1182491 h 3698163"/>
              <a:gd name="connsiteX18" fmla="*/ 4161720 w 7104993"/>
              <a:gd name="connsiteY18" fmla="*/ 1883307 h 3698163"/>
              <a:gd name="connsiteX19" fmla="*/ 4403834 w 7104993"/>
              <a:gd name="connsiteY19" fmla="*/ 1402083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1065377 h 3698163"/>
              <a:gd name="connsiteX14" fmla="*/ 3489810 w 7104993"/>
              <a:gd name="connsiteY14" fmla="*/ 970033 h 3698163"/>
              <a:gd name="connsiteX15" fmla="*/ 3656473 w 7104993"/>
              <a:gd name="connsiteY15" fmla="*/ 1188122 h 3698163"/>
              <a:gd name="connsiteX16" fmla="*/ 3781847 w 7104993"/>
              <a:gd name="connsiteY16" fmla="*/ 994431 h 3698163"/>
              <a:gd name="connsiteX17" fmla="*/ 3978915 w 7104993"/>
              <a:gd name="connsiteY17" fmla="*/ 1182491 h 3698163"/>
              <a:gd name="connsiteX18" fmla="*/ 4161720 w 7104993"/>
              <a:gd name="connsiteY18" fmla="*/ 1883307 h 3698163"/>
              <a:gd name="connsiteX19" fmla="*/ 4403834 w 7104993"/>
              <a:gd name="connsiteY19" fmla="*/ 1881055 h 3698163"/>
              <a:gd name="connsiteX20" fmla="*/ 4435365 w 7104993"/>
              <a:gd name="connsiteY20" fmla="*/ 2610772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1065377 h 3698163"/>
              <a:gd name="connsiteX14" fmla="*/ 3489810 w 7104993"/>
              <a:gd name="connsiteY14" fmla="*/ 970033 h 3698163"/>
              <a:gd name="connsiteX15" fmla="*/ 3656473 w 7104993"/>
              <a:gd name="connsiteY15" fmla="*/ 1188122 h 3698163"/>
              <a:gd name="connsiteX16" fmla="*/ 3781847 w 7104993"/>
              <a:gd name="connsiteY16" fmla="*/ 994431 h 3698163"/>
              <a:gd name="connsiteX17" fmla="*/ 3978915 w 7104993"/>
              <a:gd name="connsiteY17" fmla="*/ 1182491 h 3698163"/>
              <a:gd name="connsiteX18" fmla="*/ 4161720 w 7104993"/>
              <a:gd name="connsiteY18" fmla="*/ 1883307 h 3698163"/>
              <a:gd name="connsiteX19" fmla="*/ 4403834 w 7104993"/>
              <a:gd name="connsiteY19" fmla="*/ 1881055 h 3698163"/>
              <a:gd name="connsiteX20" fmla="*/ 4511565 w 7104993"/>
              <a:gd name="connsiteY20" fmla="*/ 2033829 h 3698163"/>
              <a:gd name="connsiteX21" fmla="*/ 4824248 w 7104993"/>
              <a:gd name="connsiteY21" fmla="*/ 2295462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1065377 h 3698163"/>
              <a:gd name="connsiteX14" fmla="*/ 3489810 w 7104993"/>
              <a:gd name="connsiteY14" fmla="*/ 970033 h 3698163"/>
              <a:gd name="connsiteX15" fmla="*/ 3656473 w 7104993"/>
              <a:gd name="connsiteY15" fmla="*/ 1188122 h 3698163"/>
              <a:gd name="connsiteX16" fmla="*/ 3781847 w 7104993"/>
              <a:gd name="connsiteY16" fmla="*/ 994431 h 3698163"/>
              <a:gd name="connsiteX17" fmla="*/ 3978915 w 7104993"/>
              <a:gd name="connsiteY17" fmla="*/ 1182491 h 3698163"/>
              <a:gd name="connsiteX18" fmla="*/ 4161720 w 7104993"/>
              <a:gd name="connsiteY18" fmla="*/ 1883307 h 3698163"/>
              <a:gd name="connsiteX19" fmla="*/ 4403834 w 7104993"/>
              <a:gd name="connsiteY19" fmla="*/ 1881055 h 3698163"/>
              <a:gd name="connsiteX20" fmla="*/ 4511565 w 7104993"/>
              <a:gd name="connsiteY20" fmla="*/ 2033829 h 3698163"/>
              <a:gd name="connsiteX21" fmla="*/ 4813362 w 7104993"/>
              <a:gd name="connsiteY21" fmla="*/ 2186605 h 3698163"/>
              <a:gd name="connsiteX22" fmla="*/ 4992413 w 7104993"/>
              <a:gd name="connsiteY22" fmla="*/ 2915572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872436 h 3698163"/>
              <a:gd name="connsiteX13" fmla="*/ 3290488 w 7104993"/>
              <a:gd name="connsiteY13" fmla="*/ 1065377 h 3698163"/>
              <a:gd name="connsiteX14" fmla="*/ 3489810 w 7104993"/>
              <a:gd name="connsiteY14" fmla="*/ 970033 h 3698163"/>
              <a:gd name="connsiteX15" fmla="*/ 3656473 w 7104993"/>
              <a:gd name="connsiteY15" fmla="*/ 1188122 h 3698163"/>
              <a:gd name="connsiteX16" fmla="*/ 3781847 w 7104993"/>
              <a:gd name="connsiteY16" fmla="*/ 994431 h 3698163"/>
              <a:gd name="connsiteX17" fmla="*/ 3978915 w 7104993"/>
              <a:gd name="connsiteY17" fmla="*/ 1182491 h 3698163"/>
              <a:gd name="connsiteX18" fmla="*/ 4161720 w 7104993"/>
              <a:gd name="connsiteY18" fmla="*/ 1883307 h 3698163"/>
              <a:gd name="connsiteX19" fmla="*/ 4403834 w 7104993"/>
              <a:gd name="connsiteY19" fmla="*/ 1881055 h 3698163"/>
              <a:gd name="connsiteX20" fmla="*/ 4511565 w 7104993"/>
              <a:gd name="connsiteY20" fmla="*/ 2033829 h 3698163"/>
              <a:gd name="connsiteX21" fmla="*/ 4813362 w 7104993"/>
              <a:gd name="connsiteY21" fmla="*/ 2186605 h 3698163"/>
              <a:gd name="connsiteX22" fmla="*/ 4992413 w 7104993"/>
              <a:gd name="connsiteY22" fmla="*/ 2099144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643836 h 3698163"/>
              <a:gd name="connsiteX13" fmla="*/ 3290488 w 7104993"/>
              <a:gd name="connsiteY13" fmla="*/ 1065377 h 3698163"/>
              <a:gd name="connsiteX14" fmla="*/ 3489810 w 7104993"/>
              <a:gd name="connsiteY14" fmla="*/ 970033 h 3698163"/>
              <a:gd name="connsiteX15" fmla="*/ 3656473 w 7104993"/>
              <a:gd name="connsiteY15" fmla="*/ 1188122 h 3698163"/>
              <a:gd name="connsiteX16" fmla="*/ 3781847 w 7104993"/>
              <a:gd name="connsiteY16" fmla="*/ 994431 h 3698163"/>
              <a:gd name="connsiteX17" fmla="*/ 3978915 w 7104993"/>
              <a:gd name="connsiteY17" fmla="*/ 1182491 h 3698163"/>
              <a:gd name="connsiteX18" fmla="*/ 4161720 w 7104993"/>
              <a:gd name="connsiteY18" fmla="*/ 1883307 h 3698163"/>
              <a:gd name="connsiteX19" fmla="*/ 4403834 w 7104993"/>
              <a:gd name="connsiteY19" fmla="*/ 1881055 h 3698163"/>
              <a:gd name="connsiteX20" fmla="*/ 4511565 w 7104993"/>
              <a:gd name="connsiteY20" fmla="*/ 2033829 h 3698163"/>
              <a:gd name="connsiteX21" fmla="*/ 4813362 w 7104993"/>
              <a:gd name="connsiteY21" fmla="*/ 2186605 h 3698163"/>
              <a:gd name="connsiteX22" fmla="*/ 4992413 w 7104993"/>
              <a:gd name="connsiteY22" fmla="*/ 2099144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643836 h 3698163"/>
              <a:gd name="connsiteX13" fmla="*/ 3268717 w 7104993"/>
              <a:gd name="connsiteY13" fmla="*/ 858549 h 3698163"/>
              <a:gd name="connsiteX14" fmla="*/ 3489810 w 7104993"/>
              <a:gd name="connsiteY14" fmla="*/ 970033 h 3698163"/>
              <a:gd name="connsiteX15" fmla="*/ 3656473 w 7104993"/>
              <a:gd name="connsiteY15" fmla="*/ 1188122 h 3698163"/>
              <a:gd name="connsiteX16" fmla="*/ 3781847 w 7104993"/>
              <a:gd name="connsiteY16" fmla="*/ 994431 h 3698163"/>
              <a:gd name="connsiteX17" fmla="*/ 3978915 w 7104993"/>
              <a:gd name="connsiteY17" fmla="*/ 1182491 h 3698163"/>
              <a:gd name="connsiteX18" fmla="*/ 4161720 w 7104993"/>
              <a:gd name="connsiteY18" fmla="*/ 1883307 h 3698163"/>
              <a:gd name="connsiteX19" fmla="*/ 4403834 w 7104993"/>
              <a:gd name="connsiteY19" fmla="*/ 1881055 h 3698163"/>
              <a:gd name="connsiteX20" fmla="*/ 4511565 w 7104993"/>
              <a:gd name="connsiteY20" fmla="*/ 2033829 h 3698163"/>
              <a:gd name="connsiteX21" fmla="*/ 4813362 w 7104993"/>
              <a:gd name="connsiteY21" fmla="*/ 2186605 h 3698163"/>
              <a:gd name="connsiteX22" fmla="*/ 4992413 w 7104993"/>
              <a:gd name="connsiteY22" fmla="*/ 2099144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643836 h 3698163"/>
              <a:gd name="connsiteX13" fmla="*/ 3268717 w 7104993"/>
              <a:gd name="connsiteY13" fmla="*/ 858549 h 3698163"/>
              <a:gd name="connsiteX14" fmla="*/ 3468039 w 7104993"/>
              <a:gd name="connsiteY14" fmla="*/ 774090 h 3698163"/>
              <a:gd name="connsiteX15" fmla="*/ 3656473 w 7104993"/>
              <a:gd name="connsiteY15" fmla="*/ 1188122 h 3698163"/>
              <a:gd name="connsiteX16" fmla="*/ 3781847 w 7104993"/>
              <a:gd name="connsiteY16" fmla="*/ 994431 h 3698163"/>
              <a:gd name="connsiteX17" fmla="*/ 3978915 w 7104993"/>
              <a:gd name="connsiteY17" fmla="*/ 1182491 h 3698163"/>
              <a:gd name="connsiteX18" fmla="*/ 4161720 w 7104993"/>
              <a:gd name="connsiteY18" fmla="*/ 1883307 h 3698163"/>
              <a:gd name="connsiteX19" fmla="*/ 4403834 w 7104993"/>
              <a:gd name="connsiteY19" fmla="*/ 1881055 h 3698163"/>
              <a:gd name="connsiteX20" fmla="*/ 4511565 w 7104993"/>
              <a:gd name="connsiteY20" fmla="*/ 2033829 h 3698163"/>
              <a:gd name="connsiteX21" fmla="*/ 4813362 w 7104993"/>
              <a:gd name="connsiteY21" fmla="*/ 2186605 h 3698163"/>
              <a:gd name="connsiteX22" fmla="*/ 4992413 w 7104993"/>
              <a:gd name="connsiteY22" fmla="*/ 2099144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643836 h 3698163"/>
              <a:gd name="connsiteX13" fmla="*/ 3268717 w 7104993"/>
              <a:gd name="connsiteY13" fmla="*/ 858549 h 3698163"/>
              <a:gd name="connsiteX14" fmla="*/ 3468039 w 7104993"/>
              <a:gd name="connsiteY14" fmla="*/ 774090 h 3698163"/>
              <a:gd name="connsiteX15" fmla="*/ 3645587 w 7104993"/>
              <a:gd name="connsiteY15" fmla="*/ 1003065 h 3698163"/>
              <a:gd name="connsiteX16" fmla="*/ 3781847 w 7104993"/>
              <a:gd name="connsiteY16" fmla="*/ 994431 h 3698163"/>
              <a:gd name="connsiteX17" fmla="*/ 3978915 w 7104993"/>
              <a:gd name="connsiteY17" fmla="*/ 1182491 h 3698163"/>
              <a:gd name="connsiteX18" fmla="*/ 4161720 w 7104993"/>
              <a:gd name="connsiteY18" fmla="*/ 1883307 h 3698163"/>
              <a:gd name="connsiteX19" fmla="*/ 4403834 w 7104993"/>
              <a:gd name="connsiteY19" fmla="*/ 1881055 h 3698163"/>
              <a:gd name="connsiteX20" fmla="*/ 4511565 w 7104993"/>
              <a:gd name="connsiteY20" fmla="*/ 2033829 h 3698163"/>
              <a:gd name="connsiteX21" fmla="*/ 4813362 w 7104993"/>
              <a:gd name="connsiteY21" fmla="*/ 2186605 h 3698163"/>
              <a:gd name="connsiteX22" fmla="*/ 4992413 w 7104993"/>
              <a:gd name="connsiteY22" fmla="*/ 2099144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643836 h 3698163"/>
              <a:gd name="connsiteX13" fmla="*/ 3268717 w 7104993"/>
              <a:gd name="connsiteY13" fmla="*/ 858549 h 3698163"/>
              <a:gd name="connsiteX14" fmla="*/ 3468039 w 7104993"/>
              <a:gd name="connsiteY14" fmla="*/ 774090 h 3698163"/>
              <a:gd name="connsiteX15" fmla="*/ 3645587 w 7104993"/>
              <a:gd name="connsiteY15" fmla="*/ 1003065 h 3698163"/>
              <a:gd name="connsiteX16" fmla="*/ 3781847 w 7104993"/>
              <a:gd name="connsiteY16" fmla="*/ 994431 h 3698163"/>
              <a:gd name="connsiteX17" fmla="*/ 3989801 w 7104993"/>
              <a:gd name="connsiteY17" fmla="*/ 964777 h 3698163"/>
              <a:gd name="connsiteX18" fmla="*/ 4161720 w 7104993"/>
              <a:gd name="connsiteY18" fmla="*/ 1883307 h 3698163"/>
              <a:gd name="connsiteX19" fmla="*/ 4403834 w 7104993"/>
              <a:gd name="connsiteY19" fmla="*/ 1881055 h 3698163"/>
              <a:gd name="connsiteX20" fmla="*/ 4511565 w 7104993"/>
              <a:gd name="connsiteY20" fmla="*/ 2033829 h 3698163"/>
              <a:gd name="connsiteX21" fmla="*/ 4813362 w 7104993"/>
              <a:gd name="connsiteY21" fmla="*/ 2186605 h 3698163"/>
              <a:gd name="connsiteX22" fmla="*/ 4992413 w 7104993"/>
              <a:gd name="connsiteY22" fmla="*/ 2099144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643836 h 3698163"/>
              <a:gd name="connsiteX13" fmla="*/ 3268717 w 7104993"/>
              <a:gd name="connsiteY13" fmla="*/ 858549 h 3698163"/>
              <a:gd name="connsiteX14" fmla="*/ 3468039 w 7104993"/>
              <a:gd name="connsiteY14" fmla="*/ 774090 h 3698163"/>
              <a:gd name="connsiteX15" fmla="*/ 3645587 w 7104993"/>
              <a:gd name="connsiteY15" fmla="*/ 1003065 h 3698163"/>
              <a:gd name="connsiteX16" fmla="*/ 3781847 w 7104993"/>
              <a:gd name="connsiteY16" fmla="*/ 994431 h 3698163"/>
              <a:gd name="connsiteX17" fmla="*/ 3989801 w 7104993"/>
              <a:gd name="connsiteY17" fmla="*/ 964777 h 3698163"/>
              <a:gd name="connsiteX18" fmla="*/ 4150835 w 7104993"/>
              <a:gd name="connsiteY18" fmla="*/ 1817993 h 3698163"/>
              <a:gd name="connsiteX19" fmla="*/ 4403834 w 7104993"/>
              <a:gd name="connsiteY19" fmla="*/ 1881055 h 3698163"/>
              <a:gd name="connsiteX20" fmla="*/ 4511565 w 7104993"/>
              <a:gd name="connsiteY20" fmla="*/ 2033829 h 3698163"/>
              <a:gd name="connsiteX21" fmla="*/ 4813362 w 7104993"/>
              <a:gd name="connsiteY21" fmla="*/ 2186605 h 3698163"/>
              <a:gd name="connsiteX22" fmla="*/ 4992413 w 7104993"/>
              <a:gd name="connsiteY22" fmla="*/ 2099144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643836 h 3698163"/>
              <a:gd name="connsiteX13" fmla="*/ 3268717 w 7104993"/>
              <a:gd name="connsiteY13" fmla="*/ 858549 h 3698163"/>
              <a:gd name="connsiteX14" fmla="*/ 3468039 w 7104993"/>
              <a:gd name="connsiteY14" fmla="*/ 774090 h 3698163"/>
              <a:gd name="connsiteX15" fmla="*/ 3645587 w 7104993"/>
              <a:gd name="connsiteY15" fmla="*/ 1003065 h 3698163"/>
              <a:gd name="connsiteX16" fmla="*/ 3781847 w 7104993"/>
              <a:gd name="connsiteY16" fmla="*/ 994431 h 3698163"/>
              <a:gd name="connsiteX17" fmla="*/ 3989801 w 7104993"/>
              <a:gd name="connsiteY17" fmla="*/ 964777 h 3698163"/>
              <a:gd name="connsiteX18" fmla="*/ 4150835 w 7104993"/>
              <a:gd name="connsiteY18" fmla="*/ 1817993 h 3698163"/>
              <a:gd name="connsiteX19" fmla="*/ 4403834 w 7104993"/>
              <a:gd name="connsiteY19" fmla="*/ 1881055 h 3698163"/>
              <a:gd name="connsiteX20" fmla="*/ 4511565 w 7104993"/>
              <a:gd name="connsiteY20" fmla="*/ 2033829 h 3698163"/>
              <a:gd name="connsiteX21" fmla="*/ 4791591 w 7104993"/>
              <a:gd name="connsiteY21" fmla="*/ 2012434 h 3698163"/>
              <a:gd name="connsiteX22" fmla="*/ 4992413 w 7104993"/>
              <a:gd name="connsiteY22" fmla="*/ 2099144 h 3698163"/>
              <a:gd name="connsiteX23" fmla="*/ 5202620 w 7104993"/>
              <a:gd name="connsiteY23" fmla="*/ 27053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643836 h 3698163"/>
              <a:gd name="connsiteX13" fmla="*/ 3268717 w 7104993"/>
              <a:gd name="connsiteY13" fmla="*/ 858549 h 3698163"/>
              <a:gd name="connsiteX14" fmla="*/ 3468039 w 7104993"/>
              <a:gd name="connsiteY14" fmla="*/ 774090 h 3698163"/>
              <a:gd name="connsiteX15" fmla="*/ 3645587 w 7104993"/>
              <a:gd name="connsiteY15" fmla="*/ 1003065 h 3698163"/>
              <a:gd name="connsiteX16" fmla="*/ 3781847 w 7104993"/>
              <a:gd name="connsiteY16" fmla="*/ 994431 h 3698163"/>
              <a:gd name="connsiteX17" fmla="*/ 3989801 w 7104993"/>
              <a:gd name="connsiteY17" fmla="*/ 964777 h 3698163"/>
              <a:gd name="connsiteX18" fmla="*/ 4150835 w 7104993"/>
              <a:gd name="connsiteY18" fmla="*/ 1817993 h 3698163"/>
              <a:gd name="connsiteX19" fmla="*/ 4403834 w 7104993"/>
              <a:gd name="connsiteY19" fmla="*/ 1881055 h 3698163"/>
              <a:gd name="connsiteX20" fmla="*/ 4511565 w 7104993"/>
              <a:gd name="connsiteY20" fmla="*/ 2033829 h 3698163"/>
              <a:gd name="connsiteX21" fmla="*/ 4791591 w 7104993"/>
              <a:gd name="connsiteY21" fmla="*/ 2012434 h 3698163"/>
              <a:gd name="connsiteX22" fmla="*/ 4992413 w 7104993"/>
              <a:gd name="connsiteY22" fmla="*/ 2099144 h 3698163"/>
              <a:gd name="connsiteX23" fmla="*/ 5169962 w 7104993"/>
              <a:gd name="connsiteY23" fmla="*/ 2095765 h 3698163"/>
              <a:gd name="connsiteX24" fmla="*/ 5234151 w 7104993"/>
              <a:gd name="connsiteY24" fmla="*/ 32519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8163"/>
              <a:gd name="connsiteX1" fmla="*/ 355099 w 7104993"/>
              <a:gd name="connsiteY1" fmla="*/ 42495 h 3698163"/>
              <a:gd name="connsiteX2" fmla="*/ 620486 w 7104993"/>
              <a:gd name="connsiteY2" fmla="*/ 284233 h 3698163"/>
              <a:gd name="connsiteX3" fmla="*/ 1030013 w 7104993"/>
              <a:gd name="connsiteY3" fmla="*/ 78 h 3698163"/>
              <a:gd name="connsiteX4" fmla="*/ 1250356 w 7104993"/>
              <a:gd name="connsiteY4" fmla="*/ 316890 h 3698163"/>
              <a:gd name="connsiteX5" fmla="*/ 1513489 w 7104993"/>
              <a:gd name="connsiteY5" fmla="*/ 167868 h 3698163"/>
              <a:gd name="connsiteX6" fmla="*/ 1629103 w 7104993"/>
              <a:gd name="connsiteY6" fmla="*/ 324772 h 3698163"/>
              <a:gd name="connsiteX7" fmla="*/ 1733455 w 7104993"/>
              <a:gd name="connsiteY7" fmla="*/ 110811 h 3698163"/>
              <a:gd name="connsiteX8" fmla="*/ 1870841 w 7104993"/>
              <a:gd name="connsiteY8" fmla="*/ 309007 h 3698163"/>
              <a:gd name="connsiteX9" fmla="*/ 2144110 w 7104993"/>
              <a:gd name="connsiteY9" fmla="*/ 77779 h 3698163"/>
              <a:gd name="connsiteX10" fmla="*/ 2375337 w 7104993"/>
              <a:gd name="connsiteY10" fmla="*/ 316138 h 3698163"/>
              <a:gd name="connsiteX11" fmla="*/ 2827282 w 7104993"/>
              <a:gd name="connsiteY11" fmla="*/ 77779 h 3698163"/>
              <a:gd name="connsiteX12" fmla="*/ 3048000 w 7104993"/>
              <a:gd name="connsiteY12" fmla="*/ 643836 h 3698163"/>
              <a:gd name="connsiteX13" fmla="*/ 3268717 w 7104993"/>
              <a:gd name="connsiteY13" fmla="*/ 858549 h 3698163"/>
              <a:gd name="connsiteX14" fmla="*/ 3468039 w 7104993"/>
              <a:gd name="connsiteY14" fmla="*/ 774090 h 3698163"/>
              <a:gd name="connsiteX15" fmla="*/ 3645587 w 7104993"/>
              <a:gd name="connsiteY15" fmla="*/ 1003065 h 3698163"/>
              <a:gd name="connsiteX16" fmla="*/ 3781847 w 7104993"/>
              <a:gd name="connsiteY16" fmla="*/ 994431 h 3698163"/>
              <a:gd name="connsiteX17" fmla="*/ 3989801 w 7104993"/>
              <a:gd name="connsiteY17" fmla="*/ 964777 h 3698163"/>
              <a:gd name="connsiteX18" fmla="*/ 4150835 w 7104993"/>
              <a:gd name="connsiteY18" fmla="*/ 1817993 h 3698163"/>
              <a:gd name="connsiteX19" fmla="*/ 4403834 w 7104993"/>
              <a:gd name="connsiteY19" fmla="*/ 1881055 h 3698163"/>
              <a:gd name="connsiteX20" fmla="*/ 4511565 w 7104993"/>
              <a:gd name="connsiteY20" fmla="*/ 2033829 h 3698163"/>
              <a:gd name="connsiteX21" fmla="*/ 4791591 w 7104993"/>
              <a:gd name="connsiteY21" fmla="*/ 2012434 h 3698163"/>
              <a:gd name="connsiteX22" fmla="*/ 4992413 w 7104993"/>
              <a:gd name="connsiteY22" fmla="*/ 2099144 h 3698163"/>
              <a:gd name="connsiteX23" fmla="*/ 5169962 w 7104993"/>
              <a:gd name="connsiteY23" fmla="*/ 2095765 h 3698163"/>
              <a:gd name="connsiteX24" fmla="*/ 5364780 w 7104993"/>
              <a:gd name="connsiteY24" fmla="*/ 2718503 h 3698163"/>
              <a:gd name="connsiteX25" fmla="*/ 5549462 w 7104993"/>
              <a:gd name="connsiteY25" fmla="*/ 2926083 h 3698163"/>
              <a:gd name="connsiteX26" fmla="*/ 5906813 w 7104993"/>
              <a:gd name="connsiteY26" fmla="*/ 3682828 h 3698163"/>
              <a:gd name="connsiteX27" fmla="*/ 6295696 w 7104993"/>
              <a:gd name="connsiteY27" fmla="*/ 3441090 h 3698163"/>
              <a:gd name="connsiteX28" fmla="*/ 6600496 w 7104993"/>
              <a:gd name="connsiteY28" fmla="*/ 3525172 h 3698163"/>
              <a:gd name="connsiteX29" fmla="*/ 6758151 w 7104993"/>
              <a:gd name="connsiteY29" fmla="*/ 3451600 h 3698163"/>
              <a:gd name="connsiteX30" fmla="*/ 6957848 w 7104993"/>
              <a:gd name="connsiteY30" fmla="*/ 3598745 h 3698163"/>
              <a:gd name="connsiteX31" fmla="*/ 7104993 w 7104993"/>
              <a:gd name="connsiteY31" fmla="*/ 3493641 h 3698163"/>
              <a:gd name="connsiteX0" fmla="*/ 0 w 7104993"/>
              <a:gd name="connsiteY0" fmla="*/ 151352 h 3692792"/>
              <a:gd name="connsiteX1" fmla="*/ 355099 w 7104993"/>
              <a:gd name="connsiteY1" fmla="*/ 42495 h 3692792"/>
              <a:gd name="connsiteX2" fmla="*/ 620486 w 7104993"/>
              <a:gd name="connsiteY2" fmla="*/ 284233 h 3692792"/>
              <a:gd name="connsiteX3" fmla="*/ 1030013 w 7104993"/>
              <a:gd name="connsiteY3" fmla="*/ 78 h 3692792"/>
              <a:gd name="connsiteX4" fmla="*/ 1250356 w 7104993"/>
              <a:gd name="connsiteY4" fmla="*/ 316890 h 3692792"/>
              <a:gd name="connsiteX5" fmla="*/ 1513489 w 7104993"/>
              <a:gd name="connsiteY5" fmla="*/ 167868 h 3692792"/>
              <a:gd name="connsiteX6" fmla="*/ 1629103 w 7104993"/>
              <a:gd name="connsiteY6" fmla="*/ 324772 h 3692792"/>
              <a:gd name="connsiteX7" fmla="*/ 1733455 w 7104993"/>
              <a:gd name="connsiteY7" fmla="*/ 110811 h 3692792"/>
              <a:gd name="connsiteX8" fmla="*/ 1870841 w 7104993"/>
              <a:gd name="connsiteY8" fmla="*/ 309007 h 3692792"/>
              <a:gd name="connsiteX9" fmla="*/ 2144110 w 7104993"/>
              <a:gd name="connsiteY9" fmla="*/ 77779 h 3692792"/>
              <a:gd name="connsiteX10" fmla="*/ 2375337 w 7104993"/>
              <a:gd name="connsiteY10" fmla="*/ 316138 h 3692792"/>
              <a:gd name="connsiteX11" fmla="*/ 2827282 w 7104993"/>
              <a:gd name="connsiteY11" fmla="*/ 77779 h 3692792"/>
              <a:gd name="connsiteX12" fmla="*/ 3048000 w 7104993"/>
              <a:gd name="connsiteY12" fmla="*/ 643836 h 3692792"/>
              <a:gd name="connsiteX13" fmla="*/ 3268717 w 7104993"/>
              <a:gd name="connsiteY13" fmla="*/ 858549 h 3692792"/>
              <a:gd name="connsiteX14" fmla="*/ 3468039 w 7104993"/>
              <a:gd name="connsiteY14" fmla="*/ 774090 h 3692792"/>
              <a:gd name="connsiteX15" fmla="*/ 3645587 w 7104993"/>
              <a:gd name="connsiteY15" fmla="*/ 1003065 h 3692792"/>
              <a:gd name="connsiteX16" fmla="*/ 3781847 w 7104993"/>
              <a:gd name="connsiteY16" fmla="*/ 994431 h 3692792"/>
              <a:gd name="connsiteX17" fmla="*/ 3989801 w 7104993"/>
              <a:gd name="connsiteY17" fmla="*/ 964777 h 3692792"/>
              <a:gd name="connsiteX18" fmla="*/ 4150835 w 7104993"/>
              <a:gd name="connsiteY18" fmla="*/ 1817993 h 3692792"/>
              <a:gd name="connsiteX19" fmla="*/ 4403834 w 7104993"/>
              <a:gd name="connsiteY19" fmla="*/ 1881055 h 3692792"/>
              <a:gd name="connsiteX20" fmla="*/ 4511565 w 7104993"/>
              <a:gd name="connsiteY20" fmla="*/ 2033829 h 3692792"/>
              <a:gd name="connsiteX21" fmla="*/ 4791591 w 7104993"/>
              <a:gd name="connsiteY21" fmla="*/ 2012434 h 3692792"/>
              <a:gd name="connsiteX22" fmla="*/ 4992413 w 7104993"/>
              <a:gd name="connsiteY22" fmla="*/ 2099144 h 3692792"/>
              <a:gd name="connsiteX23" fmla="*/ 5169962 w 7104993"/>
              <a:gd name="connsiteY23" fmla="*/ 2095765 h 3692792"/>
              <a:gd name="connsiteX24" fmla="*/ 5364780 w 7104993"/>
              <a:gd name="connsiteY24" fmla="*/ 2718503 h 3692792"/>
              <a:gd name="connsiteX25" fmla="*/ 5560347 w 7104993"/>
              <a:gd name="connsiteY25" fmla="*/ 3045825 h 3692792"/>
              <a:gd name="connsiteX26" fmla="*/ 5906813 w 7104993"/>
              <a:gd name="connsiteY26" fmla="*/ 3682828 h 3692792"/>
              <a:gd name="connsiteX27" fmla="*/ 6295696 w 7104993"/>
              <a:gd name="connsiteY27" fmla="*/ 3441090 h 3692792"/>
              <a:gd name="connsiteX28" fmla="*/ 6600496 w 7104993"/>
              <a:gd name="connsiteY28" fmla="*/ 3525172 h 3692792"/>
              <a:gd name="connsiteX29" fmla="*/ 6758151 w 7104993"/>
              <a:gd name="connsiteY29" fmla="*/ 3451600 h 3692792"/>
              <a:gd name="connsiteX30" fmla="*/ 6957848 w 7104993"/>
              <a:gd name="connsiteY30" fmla="*/ 3598745 h 3692792"/>
              <a:gd name="connsiteX31" fmla="*/ 7104993 w 7104993"/>
              <a:gd name="connsiteY31" fmla="*/ 3493641 h 3692792"/>
              <a:gd name="connsiteX0" fmla="*/ 0 w 7104993"/>
              <a:gd name="connsiteY0" fmla="*/ 151352 h 3599340"/>
              <a:gd name="connsiteX1" fmla="*/ 355099 w 7104993"/>
              <a:gd name="connsiteY1" fmla="*/ 42495 h 3599340"/>
              <a:gd name="connsiteX2" fmla="*/ 620486 w 7104993"/>
              <a:gd name="connsiteY2" fmla="*/ 284233 h 3599340"/>
              <a:gd name="connsiteX3" fmla="*/ 1030013 w 7104993"/>
              <a:gd name="connsiteY3" fmla="*/ 78 h 3599340"/>
              <a:gd name="connsiteX4" fmla="*/ 1250356 w 7104993"/>
              <a:gd name="connsiteY4" fmla="*/ 316890 h 3599340"/>
              <a:gd name="connsiteX5" fmla="*/ 1513489 w 7104993"/>
              <a:gd name="connsiteY5" fmla="*/ 167868 h 3599340"/>
              <a:gd name="connsiteX6" fmla="*/ 1629103 w 7104993"/>
              <a:gd name="connsiteY6" fmla="*/ 324772 h 3599340"/>
              <a:gd name="connsiteX7" fmla="*/ 1733455 w 7104993"/>
              <a:gd name="connsiteY7" fmla="*/ 110811 h 3599340"/>
              <a:gd name="connsiteX8" fmla="*/ 1870841 w 7104993"/>
              <a:gd name="connsiteY8" fmla="*/ 309007 h 3599340"/>
              <a:gd name="connsiteX9" fmla="*/ 2144110 w 7104993"/>
              <a:gd name="connsiteY9" fmla="*/ 77779 h 3599340"/>
              <a:gd name="connsiteX10" fmla="*/ 2375337 w 7104993"/>
              <a:gd name="connsiteY10" fmla="*/ 316138 h 3599340"/>
              <a:gd name="connsiteX11" fmla="*/ 2827282 w 7104993"/>
              <a:gd name="connsiteY11" fmla="*/ 77779 h 3599340"/>
              <a:gd name="connsiteX12" fmla="*/ 3048000 w 7104993"/>
              <a:gd name="connsiteY12" fmla="*/ 643836 h 3599340"/>
              <a:gd name="connsiteX13" fmla="*/ 3268717 w 7104993"/>
              <a:gd name="connsiteY13" fmla="*/ 858549 h 3599340"/>
              <a:gd name="connsiteX14" fmla="*/ 3468039 w 7104993"/>
              <a:gd name="connsiteY14" fmla="*/ 774090 h 3599340"/>
              <a:gd name="connsiteX15" fmla="*/ 3645587 w 7104993"/>
              <a:gd name="connsiteY15" fmla="*/ 1003065 h 3599340"/>
              <a:gd name="connsiteX16" fmla="*/ 3781847 w 7104993"/>
              <a:gd name="connsiteY16" fmla="*/ 994431 h 3599340"/>
              <a:gd name="connsiteX17" fmla="*/ 3989801 w 7104993"/>
              <a:gd name="connsiteY17" fmla="*/ 964777 h 3599340"/>
              <a:gd name="connsiteX18" fmla="*/ 4150835 w 7104993"/>
              <a:gd name="connsiteY18" fmla="*/ 1817993 h 3599340"/>
              <a:gd name="connsiteX19" fmla="*/ 4403834 w 7104993"/>
              <a:gd name="connsiteY19" fmla="*/ 1881055 h 3599340"/>
              <a:gd name="connsiteX20" fmla="*/ 4511565 w 7104993"/>
              <a:gd name="connsiteY20" fmla="*/ 2033829 h 3599340"/>
              <a:gd name="connsiteX21" fmla="*/ 4791591 w 7104993"/>
              <a:gd name="connsiteY21" fmla="*/ 2012434 h 3599340"/>
              <a:gd name="connsiteX22" fmla="*/ 4992413 w 7104993"/>
              <a:gd name="connsiteY22" fmla="*/ 2099144 h 3599340"/>
              <a:gd name="connsiteX23" fmla="*/ 5169962 w 7104993"/>
              <a:gd name="connsiteY23" fmla="*/ 2095765 h 3599340"/>
              <a:gd name="connsiteX24" fmla="*/ 5364780 w 7104993"/>
              <a:gd name="connsiteY24" fmla="*/ 2718503 h 3599340"/>
              <a:gd name="connsiteX25" fmla="*/ 5560347 w 7104993"/>
              <a:gd name="connsiteY25" fmla="*/ 3045825 h 3599340"/>
              <a:gd name="connsiteX26" fmla="*/ 5906813 w 7104993"/>
              <a:gd name="connsiteY26" fmla="*/ 3378028 h 3599340"/>
              <a:gd name="connsiteX27" fmla="*/ 6295696 w 7104993"/>
              <a:gd name="connsiteY27" fmla="*/ 3441090 h 3599340"/>
              <a:gd name="connsiteX28" fmla="*/ 6600496 w 7104993"/>
              <a:gd name="connsiteY28" fmla="*/ 3525172 h 3599340"/>
              <a:gd name="connsiteX29" fmla="*/ 6758151 w 7104993"/>
              <a:gd name="connsiteY29" fmla="*/ 3451600 h 3599340"/>
              <a:gd name="connsiteX30" fmla="*/ 6957848 w 7104993"/>
              <a:gd name="connsiteY30" fmla="*/ 3598745 h 3599340"/>
              <a:gd name="connsiteX31" fmla="*/ 7104993 w 7104993"/>
              <a:gd name="connsiteY31" fmla="*/ 3493641 h 3599340"/>
              <a:gd name="connsiteX0" fmla="*/ 0 w 7104993"/>
              <a:gd name="connsiteY0" fmla="*/ 151352 h 3599340"/>
              <a:gd name="connsiteX1" fmla="*/ 355099 w 7104993"/>
              <a:gd name="connsiteY1" fmla="*/ 42495 h 3599340"/>
              <a:gd name="connsiteX2" fmla="*/ 620486 w 7104993"/>
              <a:gd name="connsiteY2" fmla="*/ 284233 h 3599340"/>
              <a:gd name="connsiteX3" fmla="*/ 1030013 w 7104993"/>
              <a:gd name="connsiteY3" fmla="*/ 78 h 3599340"/>
              <a:gd name="connsiteX4" fmla="*/ 1250356 w 7104993"/>
              <a:gd name="connsiteY4" fmla="*/ 316890 h 3599340"/>
              <a:gd name="connsiteX5" fmla="*/ 1513489 w 7104993"/>
              <a:gd name="connsiteY5" fmla="*/ 167868 h 3599340"/>
              <a:gd name="connsiteX6" fmla="*/ 1629103 w 7104993"/>
              <a:gd name="connsiteY6" fmla="*/ 324772 h 3599340"/>
              <a:gd name="connsiteX7" fmla="*/ 1733455 w 7104993"/>
              <a:gd name="connsiteY7" fmla="*/ 110811 h 3599340"/>
              <a:gd name="connsiteX8" fmla="*/ 1870841 w 7104993"/>
              <a:gd name="connsiteY8" fmla="*/ 309007 h 3599340"/>
              <a:gd name="connsiteX9" fmla="*/ 2144110 w 7104993"/>
              <a:gd name="connsiteY9" fmla="*/ 77779 h 3599340"/>
              <a:gd name="connsiteX10" fmla="*/ 2375337 w 7104993"/>
              <a:gd name="connsiteY10" fmla="*/ 316138 h 3599340"/>
              <a:gd name="connsiteX11" fmla="*/ 2827282 w 7104993"/>
              <a:gd name="connsiteY11" fmla="*/ 77779 h 3599340"/>
              <a:gd name="connsiteX12" fmla="*/ 3048000 w 7104993"/>
              <a:gd name="connsiteY12" fmla="*/ 643836 h 3599340"/>
              <a:gd name="connsiteX13" fmla="*/ 3268717 w 7104993"/>
              <a:gd name="connsiteY13" fmla="*/ 858549 h 3599340"/>
              <a:gd name="connsiteX14" fmla="*/ 3468039 w 7104993"/>
              <a:gd name="connsiteY14" fmla="*/ 774090 h 3599340"/>
              <a:gd name="connsiteX15" fmla="*/ 3645587 w 7104993"/>
              <a:gd name="connsiteY15" fmla="*/ 1003065 h 3599340"/>
              <a:gd name="connsiteX16" fmla="*/ 3781847 w 7104993"/>
              <a:gd name="connsiteY16" fmla="*/ 994431 h 3599340"/>
              <a:gd name="connsiteX17" fmla="*/ 3989801 w 7104993"/>
              <a:gd name="connsiteY17" fmla="*/ 964777 h 3599340"/>
              <a:gd name="connsiteX18" fmla="*/ 4150835 w 7104993"/>
              <a:gd name="connsiteY18" fmla="*/ 1817993 h 3599340"/>
              <a:gd name="connsiteX19" fmla="*/ 4403834 w 7104993"/>
              <a:gd name="connsiteY19" fmla="*/ 1881055 h 3599340"/>
              <a:gd name="connsiteX20" fmla="*/ 4511565 w 7104993"/>
              <a:gd name="connsiteY20" fmla="*/ 2033829 h 3599340"/>
              <a:gd name="connsiteX21" fmla="*/ 4791591 w 7104993"/>
              <a:gd name="connsiteY21" fmla="*/ 2012434 h 3599340"/>
              <a:gd name="connsiteX22" fmla="*/ 4992413 w 7104993"/>
              <a:gd name="connsiteY22" fmla="*/ 2099144 h 3599340"/>
              <a:gd name="connsiteX23" fmla="*/ 5169962 w 7104993"/>
              <a:gd name="connsiteY23" fmla="*/ 2095765 h 3599340"/>
              <a:gd name="connsiteX24" fmla="*/ 5364780 w 7104993"/>
              <a:gd name="connsiteY24" fmla="*/ 2718503 h 3599340"/>
              <a:gd name="connsiteX25" fmla="*/ 5571233 w 7104993"/>
              <a:gd name="connsiteY25" fmla="*/ 2991397 h 3599340"/>
              <a:gd name="connsiteX26" fmla="*/ 5906813 w 7104993"/>
              <a:gd name="connsiteY26" fmla="*/ 3378028 h 3599340"/>
              <a:gd name="connsiteX27" fmla="*/ 6295696 w 7104993"/>
              <a:gd name="connsiteY27" fmla="*/ 3441090 h 3599340"/>
              <a:gd name="connsiteX28" fmla="*/ 6600496 w 7104993"/>
              <a:gd name="connsiteY28" fmla="*/ 3525172 h 3599340"/>
              <a:gd name="connsiteX29" fmla="*/ 6758151 w 7104993"/>
              <a:gd name="connsiteY29" fmla="*/ 3451600 h 3599340"/>
              <a:gd name="connsiteX30" fmla="*/ 6957848 w 7104993"/>
              <a:gd name="connsiteY30" fmla="*/ 3598745 h 3599340"/>
              <a:gd name="connsiteX31" fmla="*/ 7104993 w 7104993"/>
              <a:gd name="connsiteY31" fmla="*/ 3493641 h 3599340"/>
              <a:gd name="connsiteX0" fmla="*/ 0 w 7104993"/>
              <a:gd name="connsiteY0" fmla="*/ 151352 h 3599340"/>
              <a:gd name="connsiteX1" fmla="*/ 355099 w 7104993"/>
              <a:gd name="connsiteY1" fmla="*/ 42495 h 3599340"/>
              <a:gd name="connsiteX2" fmla="*/ 620486 w 7104993"/>
              <a:gd name="connsiteY2" fmla="*/ 284233 h 3599340"/>
              <a:gd name="connsiteX3" fmla="*/ 1030013 w 7104993"/>
              <a:gd name="connsiteY3" fmla="*/ 78 h 3599340"/>
              <a:gd name="connsiteX4" fmla="*/ 1250356 w 7104993"/>
              <a:gd name="connsiteY4" fmla="*/ 316890 h 3599340"/>
              <a:gd name="connsiteX5" fmla="*/ 1513489 w 7104993"/>
              <a:gd name="connsiteY5" fmla="*/ 167868 h 3599340"/>
              <a:gd name="connsiteX6" fmla="*/ 1629103 w 7104993"/>
              <a:gd name="connsiteY6" fmla="*/ 324772 h 3599340"/>
              <a:gd name="connsiteX7" fmla="*/ 1733455 w 7104993"/>
              <a:gd name="connsiteY7" fmla="*/ 110811 h 3599340"/>
              <a:gd name="connsiteX8" fmla="*/ 1870841 w 7104993"/>
              <a:gd name="connsiteY8" fmla="*/ 309007 h 3599340"/>
              <a:gd name="connsiteX9" fmla="*/ 2144110 w 7104993"/>
              <a:gd name="connsiteY9" fmla="*/ 77779 h 3599340"/>
              <a:gd name="connsiteX10" fmla="*/ 2375337 w 7104993"/>
              <a:gd name="connsiteY10" fmla="*/ 316138 h 3599340"/>
              <a:gd name="connsiteX11" fmla="*/ 2827282 w 7104993"/>
              <a:gd name="connsiteY11" fmla="*/ 77779 h 3599340"/>
              <a:gd name="connsiteX12" fmla="*/ 3048000 w 7104993"/>
              <a:gd name="connsiteY12" fmla="*/ 643836 h 3599340"/>
              <a:gd name="connsiteX13" fmla="*/ 3268717 w 7104993"/>
              <a:gd name="connsiteY13" fmla="*/ 858549 h 3599340"/>
              <a:gd name="connsiteX14" fmla="*/ 3468039 w 7104993"/>
              <a:gd name="connsiteY14" fmla="*/ 774090 h 3599340"/>
              <a:gd name="connsiteX15" fmla="*/ 3645587 w 7104993"/>
              <a:gd name="connsiteY15" fmla="*/ 1003065 h 3599340"/>
              <a:gd name="connsiteX16" fmla="*/ 3781847 w 7104993"/>
              <a:gd name="connsiteY16" fmla="*/ 994431 h 3599340"/>
              <a:gd name="connsiteX17" fmla="*/ 3989801 w 7104993"/>
              <a:gd name="connsiteY17" fmla="*/ 964777 h 3599340"/>
              <a:gd name="connsiteX18" fmla="*/ 4150835 w 7104993"/>
              <a:gd name="connsiteY18" fmla="*/ 1817993 h 3599340"/>
              <a:gd name="connsiteX19" fmla="*/ 4403834 w 7104993"/>
              <a:gd name="connsiteY19" fmla="*/ 1881055 h 3599340"/>
              <a:gd name="connsiteX20" fmla="*/ 4511565 w 7104993"/>
              <a:gd name="connsiteY20" fmla="*/ 2033829 h 3599340"/>
              <a:gd name="connsiteX21" fmla="*/ 4791591 w 7104993"/>
              <a:gd name="connsiteY21" fmla="*/ 2012434 h 3599340"/>
              <a:gd name="connsiteX22" fmla="*/ 4992413 w 7104993"/>
              <a:gd name="connsiteY22" fmla="*/ 2099144 h 3599340"/>
              <a:gd name="connsiteX23" fmla="*/ 5169962 w 7104993"/>
              <a:gd name="connsiteY23" fmla="*/ 2095765 h 3599340"/>
              <a:gd name="connsiteX24" fmla="*/ 5364780 w 7104993"/>
              <a:gd name="connsiteY24" fmla="*/ 2718503 h 3599340"/>
              <a:gd name="connsiteX25" fmla="*/ 5571233 w 7104993"/>
              <a:gd name="connsiteY25" fmla="*/ 2991397 h 3599340"/>
              <a:gd name="connsiteX26" fmla="*/ 5906813 w 7104993"/>
              <a:gd name="connsiteY26" fmla="*/ 3378028 h 3599340"/>
              <a:gd name="connsiteX27" fmla="*/ 6295696 w 7104993"/>
              <a:gd name="connsiteY27" fmla="*/ 3549948 h 3599340"/>
              <a:gd name="connsiteX28" fmla="*/ 6600496 w 7104993"/>
              <a:gd name="connsiteY28" fmla="*/ 3525172 h 3599340"/>
              <a:gd name="connsiteX29" fmla="*/ 6758151 w 7104993"/>
              <a:gd name="connsiteY29" fmla="*/ 3451600 h 3599340"/>
              <a:gd name="connsiteX30" fmla="*/ 6957848 w 7104993"/>
              <a:gd name="connsiteY30" fmla="*/ 3598745 h 3599340"/>
              <a:gd name="connsiteX31" fmla="*/ 7104993 w 7104993"/>
              <a:gd name="connsiteY31" fmla="*/ 3493641 h 3599340"/>
              <a:gd name="connsiteX0" fmla="*/ 0 w 7104993"/>
              <a:gd name="connsiteY0" fmla="*/ 151352 h 3668752"/>
              <a:gd name="connsiteX1" fmla="*/ 355099 w 7104993"/>
              <a:gd name="connsiteY1" fmla="*/ 42495 h 3668752"/>
              <a:gd name="connsiteX2" fmla="*/ 620486 w 7104993"/>
              <a:gd name="connsiteY2" fmla="*/ 284233 h 3668752"/>
              <a:gd name="connsiteX3" fmla="*/ 1030013 w 7104993"/>
              <a:gd name="connsiteY3" fmla="*/ 78 h 3668752"/>
              <a:gd name="connsiteX4" fmla="*/ 1250356 w 7104993"/>
              <a:gd name="connsiteY4" fmla="*/ 316890 h 3668752"/>
              <a:gd name="connsiteX5" fmla="*/ 1513489 w 7104993"/>
              <a:gd name="connsiteY5" fmla="*/ 167868 h 3668752"/>
              <a:gd name="connsiteX6" fmla="*/ 1629103 w 7104993"/>
              <a:gd name="connsiteY6" fmla="*/ 324772 h 3668752"/>
              <a:gd name="connsiteX7" fmla="*/ 1733455 w 7104993"/>
              <a:gd name="connsiteY7" fmla="*/ 110811 h 3668752"/>
              <a:gd name="connsiteX8" fmla="*/ 1870841 w 7104993"/>
              <a:gd name="connsiteY8" fmla="*/ 309007 h 3668752"/>
              <a:gd name="connsiteX9" fmla="*/ 2144110 w 7104993"/>
              <a:gd name="connsiteY9" fmla="*/ 77779 h 3668752"/>
              <a:gd name="connsiteX10" fmla="*/ 2375337 w 7104993"/>
              <a:gd name="connsiteY10" fmla="*/ 316138 h 3668752"/>
              <a:gd name="connsiteX11" fmla="*/ 2827282 w 7104993"/>
              <a:gd name="connsiteY11" fmla="*/ 77779 h 3668752"/>
              <a:gd name="connsiteX12" fmla="*/ 3048000 w 7104993"/>
              <a:gd name="connsiteY12" fmla="*/ 643836 h 3668752"/>
              <a:gd name="connsiteX13" fmla="*/ 3268717 w 7104993"/>
              <a:gd name="connsiteY13" fmla="*/ 858549 h 3668752"/>
              <a:gd name="connsiteX14" fmla="*/ 3468039 w 7104993"/>
              <a:gd name="connsiteY14" fmla="*/ 774090 h 3668752"/>
              <a:gd name="connsiteX15" fmla="*/ 3645587 w 7104993"/>
              <a:gd name="connsiteY15" fmla="*/ 1003065 h 3668752"/>
              <a:gd name="connsiteX16" fmla="*/ 3781847 w 7104993"/>
              <a:gd name="connsiteY16" fmla="*/ 994431 h 3668752"/>
              <a:gd name="connsiteX17" fmla="*/ 3989801 w 7104993"/>
              <a:gd name="connsiteY17" fmla="*/ 964777 h 3668752"/>
              <a:gd name="connsiteX18" fmla="*/ 4150835 w 7104993"/>
              <a:gd name="connsiteY18" fmla="*/ 1817993 h 3668752"/>
              <a:gd name="connsiteX19" fmla="*/ 4403834 w 7104993"/>
              <a:gd name="connsiteY19" fmla="*/ 1881055 h 3668752"/>
              <a:gd name="connsiteX20" fmla="*/ 4511565 w 7104993"/>
              <a:gd name="connsiteY20" fmla="*/ 2033829 h 3668752"/>
              <a:gd name="connsiteX21" fmla="*/ 4791591 w 7104993"/>
              <a:gd name="connsiteY21" fmla="*/ 2012434 h 3668752"/>
              <a:gd name="connsiteX22" fmla="*/ 4992413 w 7104993"/>
              <a:gd name="connsiteY22" fmla="*/ 2099144 h 3668752"/>
              <a:gd name="connsiteX23" fmla="*/ 5169962 w 7104993"/>
              <a:gd name="connsiteY23" fmla="*/ 2095765 h 3668752"/>
              <a:gd name="connsiteX24" fmla="*/ 5364780 w 7104993"/>
              <a:gd name="connsiteY24" fmla="*/ 2718503 h 3668752"/>
              <a:gd name="connsiteX25" fmla="*/ 5571233 w 7104993"/>
              <a:gd name="connsiteY25" fmla="*/ 2991397 h 3668752"/>
              <a:gd name="connsiteX26" fmla="*/ 5906813 w 7104993"/>
              <a:gd name="connsiteY26" fmla="*/ 3378028 h 3668752"/>
              <a:gd name="connsiteX27" fmla="*/ 6295696 w 7104993"/>
              <a:gd name="connsiteY27" fmla="*/ 3549948 h 3668752"/>
              <a:gd name="connsiteX28" fmla="*/ 6589610 w 7104993"/>
              <a:gd name="connsiteY28" fmla="*/ 3666686 h 3668752"/>
              <a:gd name="connsiteX29" fmla="*/ 6758151 w 7104993"/>
              <a:gd name="connsiteY29" fmla="*/ 3451600 h 3668752"/>
              <a:gd name="connsiteX30" fmla="*/ 6957848 w 7104993"/>
              <a:gd name="connsiteY30" fmla="*/ 3598745 h 3668752"/>
              <a:gd name="connsiteX31" fmla="*/ 7104993 w 7104993"/>
              <a:gd name="connsiteY31" fmla="*/ 3493641 h 3668752"/>
              <a:gd name="connsiteX0" fmla="*/ 0 w 7104993"/>
              <a:gd name="connsiteY0" fmla="*/ 151352 h 3679739"/>
              <a:gd name="connsiteX1" fmla="*/ 355099 w 7104993"/>
              <a:gd name="connsiteY1" fmla="*/ 42495 h 3679739"/>
              <a:gd name="connsiteX2" fmla="*/ 620486 w 7104993"/>
              <a:gd name="connsiteY2" fmla="*/ 284233 h 3679739"/>
              <a:gd name="connsiteX3" fmla="*/ 1030013 w 7104993"/>
              <a:gd name="connsiteY3" fmla="*/ 78 h 3679739"/>
              <a:gd name="connsiteX4" fmla="*/ 1250356 w 7104993"/>
              <a:gd name="connsiteY4" fmla="*/ 316890 h 3679739"/>
              <a:gd name="connsiteX5" fmla="*/ 1513489 w 7104993"/>
              <a:gd name="connsiteY5" fmla="*/ 167868 h 3679739"/>
              <a:gd name="connsiteX6" fmla="*/ 1629103 w 7104993"/>
              <a:gd name="connsiteY6" fmla="*/ 324772 h 3679739"/>
              <a:gd name="connsiteX7" fmla="*/ 1733455 w 7104993"/>
              <a:gd name="connsiteY7" fmla="*/ 110811 h 3679739"/>
              <a:gd name="connsiteX8" fmla="*/ 1870841 w 7104993"/>
              <a:gd name="connsiteY8" fmla="*/ 309007 h 3679739"/>
              <a:gd name="connsiteX9" fmla="*/ 2144110 w 7104993"/>
              <a:gd name="connsiteY9" fmla="*/ 77779 h 3679739"/>
              <a:gd name="connsiteX10" fmla="*/ 2375337 w 7104993"/>
              <a:gd name="connsiteY10" fmla="*/ 316138 h 3679739"/>
              <a:gd name="connsiteX11" fmla="*/ 2827282 w 7104993"/>
              <a:gd name="connsiteY11" fmla="*/ 77779 h 3679739"/>
              <a:gd name="connsiteX12" fmla="*/ 3048000 w 7104993"/>
              <a:gd name="connsiteY12" fmla="*/ 643836 h 3679739"/>
              <a:gd name="connsiteX13" fmla="*/ 3268717 w 7104993"/>
              <a:gd name="connsiteY13" fmla="*/ 858549 h 3679739"/>
              <a:gd name="connsiteX14" fmla="*/ 3468039 w 7104993"/>
              <a:gd name="connsiteY14" fmla="*/ 774090 h 3679739"/>
              <a:gd name="connsiteX15" fmla="*/ 3645587 w 7104993"/>
              <a:gd name="connsiteY15" fmla="*/ 1003065 h 3679739"/>
              <a:gd name="connsiteX16" fmla="*/ 3781847 w 7104993"/>
              <a:gd name="connsiteY16" fmla="*/ 994431 h 3679739"/>
              <a:gd name="connsiteX17" fmla="*/ 3989801 w 7104993"/>
              <a:gd name="connsiteY17" fmla="*/ 964777 h 3679739"/>
              <a:gd name="connsiteX18" fmla="*/ 4150835 w 7104993"/>
              <a:gd name="connsiteY18" fmla="*/ 1817993 h 3679739"/>
              <a:gd name="connsiteX19" fmla="*/ 4403834 w 7104993"/>
              <a:gd name="connsiteY19" fmla="*/ 1881055 h 3679739"/>
              <a:gd name="connsiteX20" fmla="*/ 4511565 w 7104993"/>
              <a:gd name="connsiteY20" fmla="*/ 2033829 h 3679739"/>
              <a:gd name="connsiteX21" fmla="*/ 4791591 w 7104993"/>
              <a:gd name="connsiteY21" fmla="*/ 2012434 h 3679739"/>
              <a:gd name="connsiteX22" fmla="*/ 4992413 w 7104993"/>
              <a:gd name="connsiteY22" fmla="*/ 2099144 h 3679739"/>
              <a:gd name="connsiteX23" fmla="*/ 5169962 w 7104993"/>
              <a:gd name="connsiteY23" fmla="*/ 2095765 h 3679739"/>
              <a:gd name="connsiteX24" fmla="*/ 5364780 w 7104993"/>
              <a:gd name="connsiteY24" fmla="*/ 2718503 h 3679739"/>
              <a:gd name="connsiteX25" fmla="*/ 5571233 w 7104993"/>
              <a:gd name="connsiteY25" fmla="*/ 2991397 h 3679739"/>
              <a:gd name="connsiteX26" fmla="*/ 5906813 w 7104993"/>
              <a:gd name="connsiteY26" fmla="*/ 3378028 h 3679739"/>
              <a:gd name="connsiteX27" fmla="*/ 6295696 w 7104993"/>
              <a:gd name="connsiteY27" fmla="*/ 3549948 h 3679739"/>
              <a:gd name="connsiteX28" fmla="*/ 6589610 w 7104993"/>
              <a:gd name="connsiteY28" fmla="*/ 3666686 h 3679739"/>
              <a:gd name="connsiteX29" fmla="*/ 6758151 w 7104993"/>
              <a:gd name="connsiteY29" fmla="*/ 3669315 h 3679739"/>
              <a:gd name="connsiteX30" fmla="*/ 6957848 w 7104993"/>
              <a:gd name="connsiteY30" fmla="*/ 3598745 h 3679739"/>
              <a:gd name="connsiteX31" fmla="*/ 7104993 w 7104993"/>
              <a:gd name="connsiteY31" fmla="*/ 3493641 h 3679739"/>
              <a:gd name="connsiteX0" fmla="*/ 0 w 7104993"/>
              <a:gd name="connsiteY0" fmla="*/ 151352 h 3679108"/>
              <a:gd name="connsiteX1" fmla="*/ 355099 w 7104993"/>
              <a:gd name="connsiteY1" fmla="*/ 42495 h 3679108"/>
              <a:gd name="connsiteX2" fmla="*/ 620486 w 7104993"/>
              <a:gd name="connsiteY2" fmla="*/ 284233 h 3679108"/>
              <a:gd name="connsiteX3" fmla="*/ 1030013 w 7104993"/>
              <a:gd name="connsiteY3" fmla="*/ 78 h 3679108"/>
              <a:gd name="connsiteX4" fmla="*/ 1250356 w 7104993"/>
              <a:gd name="connsiteY4" fmla="*/ 316890 h 3679108"/>
              <a:gd name="connsiteX5" fmla="*/ 1513489 w 7104993"/>
              <a:gd name="connsiteY5" fmla="*/ 167868 h 3679108"/>
              <a:gd name="connsiteX6" fmla="*/ 1629103 w 7104993"/>
              <a:gd name="connsiteY6" fmla="*/ 324772 h 3679108"/>
              <a:gd name="connsiteX7" fmla="*/ 1733455 w 7104993"/>
              <a:gd name="connsiteY7" fmla="*/ 110811 h 3679108"/>
              <a:gd name="connsiteX8" fmla="*/ 1870841 w 7104993"/>
              <a:gd name="connsiteY8" fmla="*/ 309007 h 3679108"/>
              <a:gd name="connsiteX9" fmla="*/ 2144110 w 7104993"/>
              <a:gd name="connsiteY9" fmla="*/ 77779 h 3679108"/>
              <a:gd name="connsiteX10" fmla="*/ 2375337 w 7104993"/>
              <a:gd name="connsiteY10" fmla="*/ 316138 h 3679108"/>
              <a:gd name="connsiteX11" fmla="*/ 2827282 w 7104993"/>
              <a:gd name="connsiteY11" fmla="*/ 77779 h 3679108"/>
              <a:gd name="connsiteX12" fmla="*/ 3048000 w 7104993"/>
              <a:gd name="connsiteY12" fmla="*/ 643836 h 3679108"/>
              <a:gd name="connsiteX13" fmla="*/ 3268717 w 7104993"/>
              <a:gd name="connsiteY13" fmla="*/ 858549 h 3679108"/>
              <a:gd name="connsiteX14" fmla="*/ 3468039 w 7104993"/>
              <a:gd name="connsiteY14" fmla="*/ 774090 h 3679108"/>
              <a:gd name="connsiteX15" fmla="*/ 3645587 w 7104993"/>
              <a:gd name="connsiteY15" fmla="*/ 1003065 h 3679108"/>
              <a:gd name="connsiteX16" fmla="*/ 3781847 w 7104993"/>
              <a:gd name="connsiteY16" fmla="*/ 994431 h 3679108"/>
              <a:gd name="connsiteX17" fmla="*/ 3989801 w 7104993"/>
              <a:gd name="connsiteY17" fmla="*/ 964777 h 3679108"/>
              <a:gd name="connsiteX18" fmla="*/ 4150835 w 7104993"/>
              <a:gd name="connsiteY18" fmla="*/ 1817993 h 3679108"/>
              <a:gd name="connsiteX19" fmla="*/ 4403834 w 7104993"/>
              <a:gd name="connsiteY19" fmla="*/ 1881055 h 3679108"/>
              <a:gd name="connsiteX20" fmla="*/ 4511565 w 7104993"/>
              <a:gd name="connsiteY20" fmla="*/ 2033829 h 3679108"/>
              <a:gd name="connsiteX21" fmla="*/ 4791591 w 7104993"/>
              <a:gd name="connsiteY21" fmla="*/ 2012434 h 3679108"/>
              <a:gd name="connsiteX22" fmla="*/ 4992413 w 7104993"/>
              <a:gd name="connsiteY22" fmla="*/ 2099144 h 3679108"/>
              <a:gd name="connsiteX23" fmla="*/ 5169962 w 7104993"/>
              <a:gd name="connsiteY23" fmla="*/ 2095765 h 3679108"/>
              <a:gd name="connsiteX24" fmla="*/ 5364780 w 7104993"/>
              <a:gd name="connsiteY24" fmla="*/ 2718503 h 3679108"/>
              <a:gd name="connsiteX25" fmla="*/ 5571233 w 7104993"/>
              <a:gd name="connsiteY25" fmla="*/ 2991397 h 3679108"/>
              <a:gd name="connsiteX26" fmla="*/ 5906813 w 7104993"/>
              <a:gd name="connsiteY26" fmla="*/ 3378028 h 3679108"/>
              <a:gd name="connsiteX27" fmla="*/ 6295696 w 7104993"/>
              <a:gd name="connsiteY27" fmla="*/ 3549948 h 3679108"/>
              <a:gd name="connsiteX28" fmla="*/ 6589610 w 7104993"/>
              <a:gd name="connsiteY28" fmla="*/ 3666686 h 3679108"/>
              <a:gd name="connsiteX29" fmla="*/ 6758151 w 7104993"/>
              <a:gd name="connsiteY29" fmla="*/ 3669315 h 3679108"/>
              <a:gd name="connsiteX30" fmla="*/ 6936077 w 7104993"/>
              <a:gd name="connsiteY30" fmla="*/ 3609631 h 3679108"/>
              <a:gd name="connsiteX31" fmla="*/ 7104993 w 7104993"/>
              <a:gd name="connsiteY31" fmla="*/ 3493641 h 3679108"/>
              <a:gd name="connsiteX0" fmla="*/ 0 w 7094107"/>
              <a:gd name="connsiteY0" fmla="*/ 151352 h 3679108"/>
              <a:gd name="connsiteX1" fmla="*/ 355099 w 7094107"/>
              <a:gd name="connsiteY1" fmla="*/ 42495 h 3679108"/>
              <a:gd name="connsiteX2" fmla="*/ 620486 w 7094107"/>
              <a:gd name="connsiteY2" fmla="*/ 284233 h 3679108"/>
              <a:gd name="connsiteX3" fmla="*/ 1030013 w 7094107"/>
              <a:gd name="connsiteY3" fmla="*/ 78 h 3679108"/>
              <a:gd name="connsiteX4" fmla="*/ 1250356 w 7094107"/>
              <a:gd name="connsiteY4" fmla="*/ 316890 h 3679108"/>
              <a:gd name="connsiteX5" fmla="*/ 1513489 w 7094107"/>
              <a:gd name="connsiteY5" fmla="*/ 167868 h 3679108"/>
              <a:gd name="connsiteX6" fmla="*/ 1629103 w 7094107"/>
              <a:gd name="connsiteY6" fmla="*/ 324772 h 3679108"/>
              <a:gd name="connsiteX7" fmla="*/ 1733455 w 7094107"/>
              <a:gd name="connsiteY7" fmla="*/ 110811 h 3679108"/>
              <a:gd name="connsiteX8" fmla="*/ 1870841 w 7094107"/>
              <a:gd name="connsiteY8" fmla="*/ 309007 h 3679108"/>
              <a:gd name="connsiteX9" fmla="*/ 2144110 w 7094107"/>
              <a:gd name="connsiteY9" fmla="*/ 77779 h 3679108"/>
              <a:gd name="connsiteX10" fmla="*/ 2375337 w 7094107"/>
              <a:gd name="connsiteY10" fmla="*/ 316138 h 3679108"/>
              <a:gd name="connsiteX11" fmla="*/ 2827282 w 7094107"/>
              <a:gd name="connsiteY11" fmla="*/ 77779 h 3679108"/>
              <a:gd name="connsiteX12" fmla="*/ 3048000 w 7094107"/>
              <a:gd name="connsiteY12" fmla="*/ 643836 h 3679108"/>
              <a:gd name="connsiteX13" fmla="*/ 3268717 w 7094107"/>
              <a:gd name="connsiteY13" fmla="*/ 858549 h 3679108"/>
              <a:gd name="connsiteX14" fmla="*/ 3468039 w 7094107"/>
              <a:gd name="connsiteY14" fmla="*/ 774090 h 3679108"/>
              <a:gd name="connsiteX15" fmla="*/ 3645587 w 7094107"/>
              <a:gd name="connsiteY15" fmla="*/ 1003065 h 3679108"/>
              <a:gd name="connsiteX16" fmla="*/ 3781847 w 7094107"/>
              <a:gd name="connsiteY16" fmla="*/ 994431 h 3679108"/>
              <a:gd name="connsiteX17" fmla="*/ 3989801 w 7094107"/>
              <a:gd name="connsiteY17" fmla="*/ 964777 h 3679108"/>
              <a:gd name="connsiteX18" fmla="*/ 4150835 w 7094107"/>
              <a:gd name="connsiteY18" fmla="*/ 1817993 h 3679108"/>
              <a:gd name="connsiteX19" fmla="*/ 4403834 w 7094107"/>
              <a:gd name="connsiteY19" fmla="*/ 1881055 h 3679108"/>
              <a:gd name="connsiteX20" fmla="*/ 4511565 w 7094107"/>
              <a:gd name="connsiteY20" fmla="*/ 2033829 h 3679108"/>
              <a:gd name="connsiteX21" fmla="*/ 4791591 w 7094107"/>
              <a:gd name="connsiteY21" fmla="*/ 2012434 h 3679108"/>
              <a:gd name="connsiteX22" fmla="*/ 4992413 w 7094107"/>
              <a:gd name="connsiteY22" fmla="*/ 2099144 h 3679108"/>
              <a:gd name="connsiteX23" fmla="*/ 5169962 w 7094107"/>
              <a:gd name="connsiteY23" fmla="*/ 2095765 h 3679108"/>
              <a:gd name="connsiteX24" fmla="*/ 5364780 w 7094107"/>
              <a:gd name="connsiteY24" fmla="*/ 2718503 h 3679108"/>
              <a:gd name="connsiteX25" fmla="*/ 5571233 w 7094107"/>
              <a:gd name="connsiteY25" fmla="*/ 2991397 h 3679108"/>
              <a:gd name="connsiteX26" fmla="*/ 5906813 w 7094107"/>
              <a:gd name="connsiteY26" fmla="*/ 3378028 h 3679108"/>
              <a:gd name="connsiteX27" fmla="*/ 6295696 w 7094107"/>
              <a:gd name="connsiteY27" fmla="*/ 3549948 h 3679108"/>
              <a:gd name="connsiteX28" fmla="*/ 6589610 w 7094107"/>
              <a:gd name="connsiteY28" fmla="*/ 3666686 h 3679108"/>
              <a:gd name="connsiteX29" fmla="*/ 6758151 w 7094107"/>
              <a:gd name="connsiteY29" fmla="*/ 3669315 h 3679108"/>
              <a:gd name="connsiteX30" fmla="*/ 6936077 w 7094107"/>
              <a:gd name="connsiteY30" fmla="*/ 3609631 h 3679108"/>
              <a:gd name="connsiteX31" fmla="*/ 7094107 w 7094107"/>
              <a:gd name="connsiteY31" fmla="*/ 3656926 h 3679108"/>
              <a:gd name="connsiteX0" fmla="*/ 0 w 7094107"/>
              <a:gd name="connsiteY0" fmla="*/ 151352 h 3685215"/>
              <a:gd name="connsiteX1" fmla="*/ 355099 w 7094107"/>
              <a:gd name="connsiteY1" fmla="*/ 42495 h 3685215"/>
              <a:gd name="connsiteX2" fmla="*/ 620486 w 7094107"/>
              <a:gd name="connsiteY2" fmla="*/ 284233 h 3685215"/>
              <a:gd name="connsiteX3" fmla="*/ 1030013 w 7094107"/>
              <a:gd name="connsiteY3" fmla="*/ 78 h 3685215"/>
              <a:gd name="connsiteX4" fmla="*/ 1250356 w 7094107"/>
              <a:gd name="connsiteY4" fmla="*/ 316890 h 3685215"/>
              <a:gd name="connsiteX5" fmla="*/ 1513489 w 7094107"/>
              <a:gd name="connsiteY5" fmla="*/ 167868 h 3685215"/>
              <a:gd name="connsiteX6" fmla="*/ 1629103 w 7094107"/>
              <a:gd name="connsiteY6" fmla="*/ 324772 h 3685215"/>
              <a:gd name="connsiteX7" fmla="*/ 1733455 w 7094107"/>
              <a:gd name="connsiteY7" fmla="*/ 110811 h 3685215"/>
              <a:gd name="connsiteX8" fmla="*/ 1870841 w 7094107"/>
              <a:gd name="connsiteY8" fmla="*/ 309007 h 3685215"/>
              <a:gd name="connsiteX9" fmla="*/ 2144110 w 7094107"/>
              <a:gd name="connsiteY9" fmla="*/ 77779 h 3685215"/>
              <a:gd name="connsiteX10" fmla="*/ 2375337 w 7094107"/>
              <a:gd name="connsiteY10" fmla="*/ 316138 h 3685215"/>
              <a:gd name="connsiteX11" fmla="*/ 2827282 w 7094107"/>
              <a:gd name="connsiteY11" fmla="*/ 77779 h 3685215"/>
              <a:gd name="connsiteX12" fmla="*/ 3048000 w 7094107"/>
              <a:gd name="connsiteY12" fmla="*/ 643836 h 3685215"/>
              <a:gd name="connsiteX13" fmla="*/ 3268717 w 7094107"/>
              <a:gd name="connsiteY13" fmla="*/ 858549 h 3685215"/>
              <a:gd name="connsiteX14" fmla="*/ 3468039 w 7094107"/>
              <a:gd name="connsiteY14" fmla="*/ 774090 h 3685215"/>
              <a:gd name="connsiteX15" fmla="*/ 3645587 w 7094107"/>
              <a:gd name="connsiteY15" fmla="*/ 1003065 h 3685215"/>
              <a:gd name="connsiteX16" fmla="*/ 3781847 w 7094107"/>
              <a:gd name="connsiteY16" fmla="*/ 994431 h 3685215"/>
              <a:gd name="connsiteX17" fmla="*/ 3989801 w 7094107"/>
              <a:gd name="connsiteY17" fmla="*/ 964777 h 3685215"/>
              <a:gd name="connsiteX18" fmla="*/ 4150835 w 7094107"/>
              <a:gd name="connsiteY18" fmla="*/ 1817993 h 3685215"/>
              <a:gd name="connsiteX19" fmla="*/ 4403834 w 7094107"/>
              <a:gd name="connsiteY19" fmla="*/ 1881055 h 3685215"/>
              <a:gd name="connsiteX20" fmla="*/ 4511565 w 7094107"/>
              <a:gd name="connsiteY20" fmla="*/ 2033829 h 3685215"/>
              <a:gd name="connsiteX21" fmla="*/ 4791591 w 7094107"/>
              <a:gd name="connsiteY21" fmla="*/ 2012434 h 3685215"/>
              <a:gd name="connsiteX22" fmla="*/ 4992413 w 7094107"/>
              <a:gd name="connsiteY22" fmla="*/ 2099144 h 3685215"/>
              <a:gd name="connsiteX23" fmla="*/ 5169962 w 7094107"/>
              <a:gd name="connsiteY23" fmla="*/ 2095765 h 3685215"/>
              <a:gd name="connsiteX24" fmla="*/ 5364780 w 7094107"/>
              <a:gd name="connsiteY24" fmla="*/ 2718503 h 3685215"/>
              <a:gd name="connsiteX25" fmla="*/ 5571233 w 7094107"/>
              <a:gd name="connsiteY25" fmla="*/ 2991397 h 3685215"/>
              <a:gd name="connsiteX26" fmla="*/ 5906813 w 7094107"/>
              <a:gd name="connsiteY26" fmla="*/ 3378028 h 3685215"/>
              <a:gd name="connsiteX27" fmla="*/ 6284810 w 7094107"/>
              <a:gd name="connsiteY27" fmla="*/ 3462862 h 3685215"/>
              <a:gd name="connsiteX28" fmla="*/ 6589610 w 7094107"/>
              <a:gd name="connsiteY28" fmla="*/ 3666686 h 3685215"/>
              <a:gd name="connsiteX29" fmla="*/ 6758151 w 7094107"/>
              <a:gd name="connsiteY29" fmla="*/ 3669315 h 3685215"/>
              <a:gd name="connsiteX30" fmla="*/ 6936077 w 7094107"/>
              <a:gd name="connsiteY30" fmla="*/ 3609631 h 3685215"/>
              <a:gd name="connsiteX31" fmla="*/ 7094107 w 7094107"/>
              <a:gd name="connsiteY31" fmla="*/ 3656926 h 3685215"/>
              <a:gd name="connsiteX0" fmla="*/ 0 w 7094107"/>
              <a:gd name="connsiteY0" fmla="*/ 151352 h 3681352"/>
              <a:gd name="connsiteX1" fmla="*/ 355099 w 7094107"/>
              <a:gd name="connsiteY1" fmla="*/ 42495 h 3681352"/>
              <a:gd name="connsiteX2" fmla="*/ 620486 w 7094107"/>
              <a:gd name="connsiteY2" fmla="*/ 284233 h 3681352"/>
              <a:gd name="connsiteX3" fmla="*/ 1030013 w 7094107"/>
              <a:gd name="connsiteY3" fmla="*/ 78 h 3681352"/>
              <a:gd name="connsiteX4" fmla="*/ 1250356 w 7094107"/>
              <a:gd name="connsiteY4" fmla="*/ 316890 h 3681352"/>
              <a:gd name="connsiteX5" fmla="*/ 1513489 w 7094107"/>
              <a:gd name="connsiteY5" fmla="*/ 167868 h 3681352"/>
              <a:gd name="connsiteX6" fmla="*/ 1629103 w 7094107"/>
              <a:gd name="connsiteY6" fmla="*/ 324772 h 3681352"/>
              <a:gd name="connsiteX7" fmla="*/ 1733455 w 7094107"/>
              <a:gd name="connsiteY7" fmla="*/ 110811 h 3681352"/>
              <a:gd name="connsiteX8" fmla="*/ 1870841 w 7094107"/>
              <a:gd name="connsiteY8" fmla="*/ 309007 h 3681352"/>
              <a:gd name="connsiteX9" fmla="*/ 2144110 w 7094107"/>
              <a:gd name="connsiteY9" fmla="*/ 77779 h 3681352"/>
              <a:gd name="connsiteX10" fmla="*/ 2375337 w 7094107"/>
              <a:gd name="connsiteY10" fmla="*/ 316138 h 3681352"/>
              <a:gd name="connsiteX11" fmla="*/ 2827282 w 7094107"/>
              <a:gd name="connsiteY11" fmla="*/ 77779 h 3681352"/>
              <a:gd name="connsiteX12" fmla="*/ 3048000 w 7094107"/>
              <a:gd name="connsiteY12" fmla="*/ 643836 h 3681352"/>
              <a:gd name="connsiteX13" fmla="*/ 3268717 w 7094107"/>
              <a:gd name="connsiteY13" fmla="*/ 858549 h 3681352"/>
              <a:gd name="connsiteX14" fmla="*/ 3468039 w 7094107"/>
              <a:gd name="connsiteY14" fmla="*/ 774090 h 3681352"/>
              <a:gd name="connsiteX15" fmla="*/ 3645587 w 7094107"/>
              <a:gd name="connsiteY15" fmla="*/ 1003065 h 3681352"/>
              <a:gd name="connsiteX16" fmla="*/ 3781847 w 7094107"/>
              <a:gd name="connsiteY16" fmla="*/ 994431 h 3681352"/>
              <a:gd name="connsiteX17" fmla="*/ 3989801 w 7094107"/>
              <a:gd name="connsiteY17" fmla="*/ 964777 h 3681352"/>
              <a:gd name="connsiteX18" fmla="*/ 4150835 w 7094107"/>
              <a:gd name="connsiteY18" fmla="*/ 1817993 h 3681352"/>
              <a:gd name="connsiteX19" fmla="*/ 4403834 w 7094107"/>
              <a:gd name="connsiteY19" fmla="*/ 1881055 h 3681352"/>
              <a:gd name="connsiteX20" fmla="*/ 4511565 w 7094107"/>
              <a:gd name="connsiteY20" fmla="*/ 2033829 h 3681352"/>
              <a:gd name="connsiteX21" fmla="*/ 4791591 w 7094107"/>
              <a:gd name="connsiteY21" fmla="*/ 2012434 h 3681352"/>
              <a:gd name="connsiteX22" fmla="*/ 4992413 w 7094107"/>
              <a:gd name="connsiteY22" fmla="*/ 2099144 h 3681352"/>
              <a:gd name="connsiteX23" fmla="*/ 5169962 w 7094107"/>
              <a:gd name="connsiteY23" fmla="*/ 2095765 h 3681352"/>
              <a:gd name="connsiteX24" fmla="*/ 5364780 w 7094107"/>
              <a:gd name="connsiteY24" fmla="*/ 2718503 h 3681352"/>
              <a:gd name="connsiteX25" fmla="*/ 5571233 w 7094107"/>
              <a:gd name="connsiteY25" fmla="*/ 2991397 h 3681352"/>
              <a:gd name="connsiteX26" fmla="*/ 5906813 w 7094107"/>
              <a:gd name="connsiteY26" fmla="*/ 3378028 h 3681352"/>
              <a:gd name="connsiteX27" fmla="*/ 6263038 w 7094107"/>
              <a:gd name="connsiteY27" fmla="*/ 3517291 h 3681352"/>
              <a:gd name="connsiteX28" fmla="*/ 6589610 w 7094107"/>
              <a:gd name="connsiteY28" fmla="*/ 3666686 h 3681352"/>
              <a:gd name="connsiteX29" fmla="*/ 6758151 w 7094107"/>
              <a:gd name="connsiteY29" fmla="*/ 3669315 h 3681352"/>
              <a:gd name="connsiteX30" fmla="*/ 6936077 w 7094107"/>
              <a:gd name="connsiteY30" fmla="*/ 3609631 h 3681352"/>
              <a:gd name="connsiteX31" fmla="*/ 7094107 w 7094107"/>
              <a:gd name="connsiteY31" fmla="*/ 3656926 h 3681352"/>
              <a:gd name="connsiteX0" fmla="*/ 0 w 7094107"/>
              <a:gd name="connsiteY0" fmla="*/ 151352 h 3681352"/>
              <a:gd name="connsiteX1" fmla="*/ 355099 w 7094107"/>
              <a:gd name="connsiteY1" fmla="*/ 42495 h 3681352"/>
              <a:gd name="connsiteX2" fmla="*/ 620486 w 7094107"/>
              <a:gd name="connsiteY2" fmla="*/ 284233 h 3681352"/>
              <a:gd name="connsiteX3" fmla="*/ 1030013 w 7094107"/>
              <a:gd name="connsiteY3" fmla="*/ 78 h 3681352"/>
              <a:gd name="connsiteX4" fmla="*/ 1250356 w 7094107"/>
              <a:gd name="connsiteY4" fmla="*/ 316890 h 3681352"/>
              <a:gd name="connsiteX5" fmla="*/ 1513489 w 7094107"/>
              <a:gd name="connsiteY5" fmla="*/ 167868 h 3681352"/>
              <a:gd name="connsiteX6" fmla="*/ 1629103 w 7094107"/>
              <a:gd name="connsiteY6" fmla="*/ 324772 h 3681352"/>
              <a:gd name="connsiteX7" fmla="*/ 1733455 w 7094107"/>
              <a:gd name="connsiteY7" fmla="*/ 110811 h 3681352"/>
              <a:gd name="connsiteX8" fmla="*/ 1870841 w 7094107"/>
              <a:gd name="connsiteY8" fmla="*/ 309007 h 3681352"/>
              <a:gd name="connsiteX9" fmla="*/ 2144110 w 7094107"/>
              <a:gd name="connsiteY9" fmla="*/ 77779 h 3681352"/>
              <a:gd name="connsiteX10" fmla="*/ 2375337 w 7094107"/>
              <a:gd name="connsiteY10" fmla="*/ 316138 h 3681352"/>
              <a:gd name="connsiteX11" fmla="*/ 2827282 w 7094107"/>
              <a:gd name="connsiteY11" fmla="*/ 77779 h 3681352"/>
              <a:gd name="connsiteX12" fmla="*/ 3048000 w 7094107"/>
              <a:gd name="connsiteY12" fmla="*/ 643836 h 3681352"/>
              <a:gd name="connsiteX13" fmla="*/ 3268717 w 7094107"/>
              <a:gd name="connsiteY13" fmla="*/ 858549 h 3681352"/>
              <a:gd name="connsiteX14" fmla="*/ 3468039 w 7094107"/>
              <a:gd name="connsiteY14" fmla="*/ 774090 h 3681352"/>
              <a:gd name="connsiteX15" fmla="*/ 3645587 w 7094107"/>
              <a:gd name="connsiteY15" fmla="*/ 1003065 h 3681352"/>
              <a:gd name="connsiteX16" fmla="*/ 3781847 w 7094107"/>
              <a:gd name="connsiteY16" fmla="*/ 994431 h 3681352"/>
              <a:gd name="connsiteX17" fmla="*/ 3989801 w 7094107"/>
              <a:gd name="connsiteY17" fmla="*/ 964777 h 3681352"/>
              <a:gd name="connsiteX18" fmla="*/ 4150835 w 7094107"/>
              <a:gd name="connsiteY18" fmla="*/ 1817993 h 3681352"/>
              <a:gd name="connsiteX19" fmla="*/ 4403834 w 7094107"/>
              <a:gd name="connsiteY19" fmla="*/ 1881055 h 3681352"/>
              <a:gd name="connsiteX20" fmla="*/ 4511565 w 7094107"/>
              <a:gd name="connsiteY20" fmla="*/ 2033829 h 3681352"/>
              <a:gd name="connsiteX21" fmla="*/ 4791591 w 7094107"/>
              <a:gd name="connsiteY21" fmla="*/ 2012434 h 3681352"/>
              <a:gd name="connsiteX22" fmla="*/ 4992413 w 7094107"/>
              <a:gd name="connsiteY22" fmla="*/ 2099144 h 3681352"/>
              <a:gd name="connsiteX23" fmla="*/ 5169962 w 7094107"/>
              <a:gd name="connsiteY23" fmla="*/ 2095765 h 3681352"/>
              <a:gd name="connsiteX24" fmla="*/ 5364780 w 7094107"/>
              <a:gd name="connsiteY24" fmla="*/ 2718503 h 3681352"/>
              <a:gd name="connsiteX25" fmla="*/ 5571233 w 7094107"/>
              <a:gd name="connsiteY25" fmla="*/ 2991397 h 3681352"/>
              <a:gd name="connsiteX26" fmla="*/ 5895928 w 7094107"/>
              <a:gd name="connsiteY26" fmla="*/ 3258285 h 3681352"/>
              <a:gd name="connsiteX27" fmla="*/ 6263038 w 7094107"/>
              <a:gd name="connsiteY27" fmla="*/ 3517291 h 3681352"/>
              <a:gd name="connsiteX28" fmla="*/ 6589610 w 7094107"/>
              <a:gd name="connsiteY28" fmla="*/ 3666686 h 3681352"/>
              <a:gd name="connsiteX29" fmla="*/ 6758151 w 7094107"/>
              <a:gd name="connsiteY29" fmla="*/ 3669315 h 3681352"/>
              <a:gd name="connsiteX30" fmla="*/ 6936077 w 7094107"/>
              <a:gd name="connsiteY30" fmla="*/ 3609631 h 3681352"/>
              <a:gd name="connsiteX31" fmla="*/ 7094107 w 7094107"/>
              <a:gd name="connsiteY31" fmla="*/ 3656926 h 3681352"/>
              <a:gd name="connsiteX0" fmla="*/ 0 w 7094107"/>
              <a:gd name="connsiteY0" fmla="*/ 151352 h 3687571"/>
              <a:gd name="connsiteX1" fmla="*/ 355099 w 7094107"/>
              <a:gd name="connsiteY1" fmla="*/ 42495 h 3687571"/>
              <a:gd name="connsiteX2" fmla="*/ 620486 w 7094107"/>
              <a:gd name="connsiteY2" fmla="*/ 284233 h 3687571"/>
              <a:gd name="connsiteX3" fmla="*/ 1030013 w 7094107"/>
              <a:gd name="connsiteY3" fmla="*/ 78 h 3687571"/>
              <a:gd name="connsiteX4" fmla="*/ 1250356 w 7094107"/>
              <a:gd name="connsiteY4" fmla="*/ 316890 h 3687571"/>
              <a:gd name="connsiteX5" fmla="*/ 1513489 w 7094107"/>
              <a:gd name="connsiteY5" fmla="*/ 167868 h 3687571"/>
              <a:gd name="connsiteX6" fmla="*/ 1629103 w 7094107"/>
              <a:gd name="connsiteY6" fmla="*/ 324772 h 3687571"/>
              <a:gd name="connsiteX7" fmla="*/ 1733455 w 7094107"/>
              <a:gd name="connsiteY7" fmla="*/ 110811 h 3687571"/>
              <a:gd name="connsiteX8" fmla="*/ 1870841 w 7094107"/>
              <a:gd name="connsiteY8" fmla="*/ 309007 h 3687571"/>
              <a:gd name="connsiteX9" fmla="*/ 2144110 w 7094107"/>
              <a:gd name="connsiteY9" fmla="*/ 77779 h 3687571"/>
              <a:gd name="connsiteX10" fmla="*/ 2375337 w 7094107"/>
              <a:gd name="connsiteY10" fmla="*/ 316138 h 3687571"/>
              <a:gd name="connsiteX11" fmla="*/ 2827282 w 7094107"/>
              <a:gd name="connsiteY11" fmla="*/ 77779 h 3687571"/>
              <a:gd name="connsiteX12" fmla="*/ 3048000 w 7094107"/>
              <a:gd name="connsiteY12" fmla="*/ 643836 h 3687571"/>
              <a:gd name="connsiteX13" fmla="*/ 3268717 w 7094107"/>
              <a:gd name="connsiteY13" fmla="*/ 858549 h 3687571"/>
              <a:gd name="connsiteX14" fmla="*/ 3468039 w 7094107"/>
              <a:gd name="connsiteY14" fmla="*/ 774090 h 3687571"/>
              <a:gd name="connsiteX15" fmla="*/ 3645587 w 7094107"/>
              <a:gd name="connsiteY15" fmla="*/ 1003065 h 3687571"/>
              <a:gd name="connsiteX16" fmla="*/ 3781847 w 7094107"/>
              <a:gd name="connsiteY16" fmla="*/ 994431 h 3687571"/>
              <a:gd name="connsiteX17" fmla="*/ 3989801 w 7094107"/>
              <a:gd name="connsiteY17" fmla="*/ 964777 h 3687571"/>
              <a:gd name="connsiteX18" fmla="*/ 4150835 w 7094107"/>
              <a:gd name="connsiteY18" fmla="*/ 1817993 h 3687571"/>
              <a:gd name="connsiteX19" fmla="*/ 4403834 w 7094107"/>
              <a:gd name="connsiteY19" fmla="*/ 1881055 h 3687571"/>
              <a:gd name="connsiteX20" fmla="*/ 4511565 w 7094107"/>
              <a:gd name="connsiteY20" fmla="*/ 2033829 h 3687571"/>
              <a:gd name="connsiteX21" fmla="*/ 4791591 w 7094107"/>
              <a:gd name="connsiteY21" fmla="*/ 2012434 h 3687571"/>
              <a:gd name="connsiteX22" fmla="*/ 4992413 w 7094107"/>
              <a:gd name="connsiteY22" fmla="*/ 2099144 h 3687571"/>
              <a:gd name="connsiteX23" fmla="*/ 5169962 w 7094107"/>
              <a:gd name="connsiteY23" fmla="*/ 2095765 h 3687571"/>
              <a:gd name="connsiteX24" fmla="*/ 5364780 w 7094107"/>
              <a:gd name="connsiteY24" fmla="*/ 2718503 h 3687571"/>
              <a:gd name="connsiteX25" fmla="*/ 5571233 w 7094107"/>
              <a:gd name="connsiteY25" fmla="*/ 2991397 h 3687571"/>
              <a:gd name="connsiteX26" fmla="*/ 5895928 w 7094107"/>
              <a:gd name="connsiteY26" fmla="*/ 3258285 h 3687571"/>
              <a:gd name="connsiteX27" fmla="*/ 6252152 w 7094107"/>
              <a:gd name="connsiteY27" fmla="*/ 3430205 h 3687571"/>
              <a:gd name="connsiteX28" fmla="*/ 6589610 w 7094107"/>
              <a:gd name="connsiteY28" fmla="*/ 3666686 h 3687571"/>
              <a:gd name="connsiteX29" fmla="*/ 6758151 w 7094107"/>
              <a:gd name="connsiteY29" fmla="*/ 3669315 h 3687571"/>
              <a:gd name="connsiteX30" fmla="*/ 6936077 w 7094107"/>
              <a:gd name="connsiteY30" fmla="*/ 3609631 h 3687571"/>
              <a:gd name="connsiteX31" fmla="*/ 7094107 w 7094107"/>
              <a:gd name="connsiteY31" fmla="*/ 3656926 h 3687571"/>
              <a:gd name="connsiteX0" fmla="*/ 0 w 7094107"/>
              <a:gd name="connsiteY0" fmla="*/ 151352 h 3674371"/>
              <a:gd name="connsiteX1" fmla="*/ 355099 w 7094107"/>
              <a:gd name="connsiteY1" fmla="*/ 42495 h 3674371"/>
              <a:gd name="connsiteX2" fmla="*/ 620486 w 7094107"/>
              <a:gd name="connsiteY2" fmla="*/ 284233 h 3674371"/>
              <a:gd name="connsiteX3" fmla="*/ 1030013 w 7094107"/>
              <a:gd name="connsiteY3" fmla="*/ 78 h 3674371"/>
              <a:gd name="connsiteX4" fmla="*/ 1250356 w 7094107"/>
              <a:gd name="connsiteY4" fmla="*/ 316890 h 3674371"/>
              <a:gd name="connsiteX5" fmla="*/ 1513489 w 7094107"/>
              <a:gd name="connsiteY5" fmla="*/ 167868 h 3674371"/>
              <a:gd name="connsiteX6" fmla="*/ 1629103 w 7094107"/>
              <a:gd name="connsiteY6" fmla="*/ 324772 h 3674371"/>
              <a:gd name="connsiteX7" fmla="*/ 1733455 w 7094107"/>
              <a:gd name="connsiteY7" fmla="*/ 110811 h 3674371"/>
              <a:gd name="connsiteX8" fmla="*/ 1870841 w 7094107"/>
              <a:gd name="connsiteY8" fmla="*/ 309007 h 3674371"/>
              <a:gd name="connsiteX9" fmla="*/ 2144110 w 7094107"/>
              <a:gd name="connsiteY9" fmla="*/ 77779 h 3674371"/>
              <a:gd name="connsiteX10" fmla="*/ 2375337 w 7094107"/>
              <a:gd name="connsiteY10" fmla="*/ 316138 h 3674371"/>
              <a:gd name="connsiteX11" fmla="*/ 2827282 w 7094107"/>
              <a:gd name="connsiteY11" fmla="*/ 77779 h 3674371"/>
              <a:gd name="connsiteX12" fmla="*/ 3048000 w 7094107"/>
              <a:gd name="connsiteY12" fmla="*/ 643836 h 3674371"/>
              <a:gd name="connsiteX13" fmla="*/ 3268717 w 7094107"/>
              <a:gd name="connsiteY13" fmla="*/ 858549 h 3674371"/>
              <a:gd name="connsiteX14" fmla="*/ 3468039 w 7094107"/>
              <a:gd name="connsiteY14" fmla="*/ 774090 h 3674371"/>
              <a:gd name="connsiteX15" fmla="*/ 3645587 w 7094107"/>
              <a:gd name="connsiteY15" fmla="*/ 1003065 h 3674371"/>
              <a:gd name="connsiteX16" fmla="*/ 3781847 w 7094107"/>
              <a:gd name="connsiteY16" fmla="*/ 994431 h 3674371"/>
              <a:gd name="connsiteX17" fmla="*/ 3989801 w 7094107"/>
              <a:gd name="connsiteY17" fmla="*/ 964777 h 3674371"/>
              <a:gd name="connsiteX18" fmla="*/ 4150835 w 7094107"/>
              <a:gd name="connsiteY18" fmla="*/ 1817993 h 3674371"/>
              <a:gd name="connsiteX19" fmla="*/ 4403834 w 7094107"/>
              <a:gd name="connsiteY19" fmla="*/ 1881055 h 3674371"/>
              <a:gd name="connsiteX20" fmla="*/ 4511565 w 7094107"/>
              <a:gd name="connsiteY20" fmla="*/ 2033829 h 3674371"/>
              <a:gd name="connsiteX21" fmla="*/ 4791591 w 7094107"/>
              <a:gd name="connsiteY21" fmla="*/ 2012434 h 3674371"/>
              <a:gd name="connsiteX22" fmla="*/ 4992413 w 7094107"/>
              <a:gd name="connsiteY22" fmla="*/ 2099144 h 3674371"/>
              <a:gd name="connsiteX23" fmla="*/ 5169962 w 7094107"/>
              <a:gd name="connsiteY23" fmla="*/ 2095765 h 3674371"/>
              <a:gd name="connsiteX24" fmla="*/ 5364780 w 7094107"/>
              <a:gd name="connsiteY24" fmla="*/ 2718503 h 3674371"/>
              <a:gd name="connsiteX25" fmla="*/ 5571233 w 7094107"/>
              <a:gd name="connsiteY25" fmla="*/ 2991397 h 3674371"/>
              <a:gd name="connsiteX26" fmla="*/ 5895928 w 7094107"/>
              <a:gd name="connsiteY26" fmla="*/ 3258285 h 3674371"/>
              <a:gd name="connsiteX27" fmla="*/ 6252152 w 7094107"/>
              <a:gd name="connsiteY27" fmla="*/ 3430205 h 3674371"/>
              <a:gd name="connsiteX28" fmla="*/ 6589610 w 7094107"/>
              <a:gd name="connsiteY28" fmla="*/ 3579601 h 3674371"/>
              <a:gd name="connsiteX29" fmla="*/ 6758151 w 7094107"/>
              <a:gd name="connsiteY29" fmla="*/ 3669315 h 3674371"/>
              <a:gd name="connsiteX30" fmla="*/ 6936077 w 7094107"/>
              <a:gd name="connsiteY30" fmla="*/ 3609631 h 3674371"/>
              <a:gd name="connsiteX31" fmla="*/ 7094107 w 7094107"/>
              <a:gd name="connsiteY31" fmla="*/ 3656926 h 3674371"/>
              <a:gd name="connsiteX0" fmla="*/ 0 w 7094107"/>
              <a:gd name="connsiteY0" fmla="*/ 151352 h 3674371"/>
              <a:gd name="connsiteX1" fmla="*/ 355099 w 7094107"/>
              <a:gd name="connsiteY1" fmla="*/ 42495 h 3674371"/>
              <a:gd name="connsiteX2" fmla="*/ 620486 w 7094107"/>
              <a:gd name="connsiteY2" fmla="*/ 284233 h 3674371"/>
              <a:gd name="connsiteX3" fmla="*/ 1030013 w 7094107"/>
              <a:gd name="connsiteY3" fmla="*/ 78 h 3674371"/>
              <a:gd name="connsiteX4" fmla="*/ 1250356 w 7094107"/>
              <a:gd name="connsiteY4" fmla="*/ 316890 h 3674371"/>
              <a:gd name="connsiteX5" fmla="*/ 1513489 w 7094107"/>
              <a:gd name="connsiteY5" fmla="*/ 167868 h 3674371"/>
              <a:gd name="connsiteX6" fmla="*/ 1629103 w 7094107"/>
              <a:gd name="connsiteY6" fmla="*/ 324772 h 3674371"/>
              <a:gd name="connsiteX7" fmla="*/ 1733455 w 7094107"/>
              <a:gd name="connsiteY7" fmla="*/ 110811 h 3674371"/>
              <a:gd name="connsiteX8" fmla="*/ 1870841 w 7094107"/>
              <a:gd name="connsiteY8" fmla="*/ 309007 h 3674371"/>
              <a:gd name="connsiteX9" fmla="*/ 2144110 w 7094107"/>
              <a:gd name="connsiteY9" fmla="*/ 77779 h 3674371"/>
              <a:gd name="connsiteX10" fmla="*/ 2375337 w 7094107"/>
              <a:gd name="connsiteY10" fmla="*/ 316138 h 3674371"/>
              <a:gd name="connsiteX11" fmla="*/ 2827282 w 7094107"/>
              <a:gd name="connsiteY11" fmla="*/ 77779 h 3674371"/>
              <a:gd name="connsiteX12" fmla="*/ 3048000 w 7094107"/>
              <a:gd name="connsiteY12" fmla="*/ 643836 h 3674371"/>
              <a:gd name="connsiteX13" fmla="*/ 3268717 w 7094107"/>
              <a:gd name="connsiteY13" fmla="*/ 858549 h 3674371"/>
              <a:gd name="connsiteX14" fmla="*/ 3468039 w 7094107"/>
              <a:gd name="connsiteY14" fmla="*/ 774090 h 3674371"/>
              <a:gd name="connsiteX15" fmla="*/ 3645587 w 7094107"/>
              <a:gd name="connsiteY15" fmla="*/ 1003065 h 3674371"/>
              <a:gd name="connsiteX16" fmla="*/ 3781847 w 7094107"/>
              <a:gd name="connsiteY16" fmla="*/ 994431 h 3674371"/>
              <a:gd name="connsiteX17" fmla="*/ 3989801 w 7094107"/>
              <a:gd name="connsiteY17" fmla="*/ 964777 h 3674371"/>
              <a:gd name="connsiteX18" fmla="*/ 4150835 w 7094107"/>
              <a:gd name="connsiteY18" fmla="*/ 1817993 h 3674371"/>
              <a:gd name="connsiteX19" fmla="*/ 4403834 w 7094107"/>
              <a:gd name="connsiteY19" fmla="*/ 1881055 h 3674371"/>
              <a:gd name="connsiteX20" fmla="*/ 4511565 w 7094107"/>
              <a:gd name="connsiteY20" fmla="*/ 2033829 h 3674371"/>
              <a:gd name="connsiteX21" fmla="*/ 4791591 w 7094107"/>
              <a:gd name="connsiteY21" fmla="*/ 2012434 h 3674371"/>
              <a:gd name="connsiteX22" fmla="*/ 4992413 w 7094107"/>
              <a:gd name="connsiteY22" fmla="*/ 2099144 h 3674371"/>
              <a:gd name="connsiteX23" fmla="*/ 5169962 w 7094107"/>
              <a:gd name="connsiteY23" fmla="*/ 2095765 h 3674371"/>
              <a:gd name="connsiteX24" fmla="*/ 5397438 w 7094107"/>
              <a:gd name="connsiteY24" fmla="*/ 2544332 h 3674371"/>
              <a:gd name="connsiteX25" fmla="*/ 5571233 w 7094107"/>
              <a:gd name="connsiteY25" fmla="*/ 2991397 h 3674371"/>
              <a:gd name="connsiteX26" fmla="*/ 5895928 w 7094107"/>
              <a:gd name="connsiteY26" fmla="*/ 3258285 h 3674371"/>
              <a:gd name="connsiteX27" fmla="*/ 6252152 w 7094107"/>
              <a:gd name="connsiteY27" fmla="*/ 3430205 h 3674371"/>
              <a:gd name="connsiteX28" fmla="*/ 6589610 w 7094107"/>
              <a:gd name="connsiteY28" fmla="*/ 3579601 h 3674371"/>
              <a:gd name="connsiteX29" fmla="*/ 6758151 w 7094107"/>
              <a:gd name="connsiteY29" fmla="*/ 3669315 h 3674371"/>
              <a:gd name="connsiteX30" fmla="*/ 6936077 w 7094107"/>
              <a:gd name="connsiteY30" fmla="*/ 3609631 h 3674371"/>
              <a:gd name="connsiteX31" fmla="*/ 7094107 w 7094107"/>
              <a:gd name="connsiteY31" fmla="*/ 3656926 h 3674371"/>
              <a:gd name="connsiteX0" fmla="*/ 0 w 7094107"/>
              <a:gd name="connsiteY0" fmla="*/ 151352 h 3674371"/>
              <a:gd name="connsiteX1" fmla="*/ 355099 w 7094107"/>
              <a:gd name="connsiteY1" fmla="*/ 42495 h 3674371"/>
              <a:gd name="connsiteX2" fmla="*/ 620486 w 7094107"/>
              <a:gd name="connsiteY2" fmla="*/ 284233 h 3674371"/>
              <a:gd name="connsiteX3" fmla="*/ 1030013 w 7094107"/>
              <a:gd name="connsiteY3" fmla="*/ 78 h 3674371"/>
              <a:gd name="connsiteX4" fmla="*/ 1250356 w 7094107"/>
              <a:gd name="connsiteY4" fmla="*/ 316890 h 3674371"/>
              <a:gd name="connsiteX5" fmla="*/ 1513489 w 7094107"/>
              <a:gd name="connsiteY5" fmla="*/ 167868 h 3674371"/>
              <a:gd name="connsiteX6" fmla="*/ 1629103 w 7094107"/>
              <a:gd name="connsiteY6" fmla="*/ 324772 h 3674371"/>
              <a:gd name="connsiteX7" fmla="*/ 1733455 w 7094107"/>
              <a:gd name="connsiteY7" fmla="*/ 110811 h 3674371"/>
              <a:gd name="connsiteX8" fmla="*/ 1870841 w 7094107"/>
              <a:gd name="connsiteY8" fmla="*/ 309007 h 3674371"/>
              <a:gd name="connsiteX9" fmla="*/ 2144110 w 7094107"/>
              <a:gd name="connsiteY9" fmla="*/ 77779 h 3674371"/>
              <a:gd name="connsiteX10" fmla="*/ 2375337 w 7094107"/>
              <a:gd name="connsiteY10" fmla="*/ 316138 h 3674371"/>
              <a:gd name="connsiteX11" fmla="*/ 2827282 w 7094107"/>
              <a:gd name="connsiteY11" fmla="*/ 77779 h 3674371"/>
              <a:gd name="connsiteX12" fmla="*/ 3048000 w 7094107"/>
              <a:gd name="connsiteY12" fmla="*/ 643836 h 3674371"/>
              <a:gd name="connsiteX13" fmla="*/ 3268717 w 7094107"/>
              <a:gd name="connsiteY13" fmla="*/ 858549 h 3674371"/>
              <a:gd name="connsiteX14" fmla="*/ 3468039 w 7094107"/>
              <a:gd name="connsiteY14" fmla="*/ 774090 h 3674371"/>
              <a:gd name="connsiteX15" fmla="*/ 3645587 w 7094107"/>
              <a:gd name="connsiteY15" fmla="*/ 1003065 h 3674371"/>
              <a:gd name="connsiteX16" fmla="*/ 3781847 w 7094107"/>
              <a:gd name="connsiteY16" fmla="*/ 994431 h 3674371"/>
              <a:gd name="connsiteX17" fmla="*/ 3989801 w 7094107"/>
              <a:gd name="connsiteY17" fmla="*/ 964777 h 3674371"/>
              <a:gd name="connsiteX18" fmla="*/ 4150835 w 7094107"/>
              <a:gd name="connsiteY18" fmla="*/ 1817993 h 3674371"/>
              <a:gd name="connsiteX19" fmla="*/ 4403834 w 7094107"/>
              <a:gd name="connsiteY19" fmla="*/ 1881055 h 3674371"/>
              <a:gd name="connsiteX20" fmla="*/ 4511565 w 7094107"/>
              <a:gd name="connsiteY20" fmla="*/ 2033829 h 3674371"/>
              <a:gd name="connsiteX21" fmla="*/ 4791591 w 7094107"/>
              <a:gd name="connsiteY21" fmla="*/ 2012434 h 3674371"/>
              <a:gd name="connsiteX22" fmla="*/ 4992413 w 7094107"/>
              <a:gd name="connsiteY22" fmla="*/ 2099144 h 3674371"/>
              <a:gd name="connsiteX23" fmla="*/ 5169962 w 7094107"/>
              <a:gd name="connsiteY23" fmla="*/ 2095765 h 3674371"/>
              <a:gd name="connsiteX24" fmla="*/ 5397438 w 7094107"/>
              <a:gd name="connsiteY24" fmla="*/ 2544332 h 3674371"/>
              <a:gd name="connsiteX25" fmla="*/ 5593004 w 7094107"/>
              <a:gd name="connsiteY25" fmla="*/ 2838997 h 3674371"/>
              <a:gd name="connsiteX26" fmla="*/ 5895928 w 7094107"/>
              <a:gd name="connsiteY26" fmla="*/ 3258285 h 3674371"/>
              <a:gd name="connsiteX27" fmla="*/ 6252152 w 7094107"/>
              <a:gd name="connsiteY27" fmla="*/ 3430205 h 3674371"/>
              <a:gd name="connsiteX28" fmla="*/ 6589610 w 7094107"/>
              <a:gd name="connsiteY28" fmla="*/ 3579601 h 3674371"/>
              <a:gd name="connsiteX29" fmla="*/ 6758151 w 7094107"/>
              <a:gd name="connsiteY29" fmla="*/ 3669315 h 3674371"/>
              <a:gd name="connsiteX30" fmla="*/ 6936077 w 7094107"/>
              <a:gd name="connsiteY30" fmla="*/ 3609631 h 3674371"/>
              <a:gd name="connsiteX31" fmla="*/ 7094107 w 7094107"/>
              <a:gd name="connsiteY31" fmla="*/ 3656926 h 3674371"/>
              <a:gd name="connsiteX0" fmla="*/ 0 w 7094107"/>
              <a:gd name="connsiteY0" fmla="*/ 151352 h 3674371"/>
              <a:gd name="connsiteX1" fmla="*/ 355099 w 7094107"/>
              <a:gd name="connsiteY1" fmla="*/ 42495 h 3674371"/>
              <a:gd name="connsiteX2" fmla="*/ 620486 w 7094107"/>
              <a:gd name="connsiteY2" fmla="*/ 284233 h 3674371"/>
              <a:gd name="connsiteX3" fmla="*/ 1030013 w 7094107"/>
              <a:gd name="connsiteY3" fmla="*/ 78 h 3674371"/>
              <a:gd name="connsiteX4" fmla="*/ 1250356 w 7094107"/>
              <a:gd name="connsiteY4" fmla="*/ 316890 h 3674371"/>
              <a:gd name="connsiteX5" fmla="*/ 1513489 w 7094107"/>
              <a:gd name="connsiteY5" fmla="*/ 167868 h 3674371"/>
              <a:gd name="connsiteX6" fmla="*/ 1629103 w 7094107"/>
              <a:gd name="connsiteY6" fmla="*/ 324772 h 3674371"/>
              <a:gd name="connsiteX7" fmla="*/ 1733455 w 7094107"/>
              <a:gd name="connsiteY7" fmla="*/ 110811 h 3674371"/>
              <a:gd name="connsiteX8" fmla="*/ 1870841 w 7094107"/>
              <a:gd name="connsiteY8" fmla="*/ 309007 h 3674371"/>
              <a:gd name="connsiteX9" fmla="*/ 2144110 w 7094107"/>
              <a:gd name="connsiteY9" fmla="*/ 77779 h 3674371"/>
              <a:gd name="connsiteX10" fmla="*/ 2375337 w 7094107"/>
              <a:gd name="connsiteY10" fmla="*/ 316138 h 3674371"/>
              <a:gd name="connsiteX11" fmla="*/ 2827282 w 7094107"/>
              <a:gd name="connsiteY11" fmla="*/ 77779 h 3674371"/>
              <a:gd name="connsiteX12" fmla="*/ 3048000 w 7094107"/>
              <a:gd name="connsiteY12" fmla="*/ 643836 h 3674371"/>
              <a:gd name="connsiteX13" fmla="*/ 3268717 w 7094107"/>
              <a:gd name="connsiteY13" fmla="*/ 858549 h 3674371"/>
              <a:gd name="connsiteX14" fmla="*/ 3468039 w 7094107"/>
              <a:gd name="connsiteY14" fmla="*/ 774090 h 3674371"/>
              <a:gd name="connsiteX15" fmla="*/ 3645587 w 7094107"/>
              <a:gd name="connsiteY15" fmla="*/ 1003065 h 3674371"/>
              <a:gd name="connsiteX16" fmla="*/ 3781847 w 7094107"/>
              <a:gd name="connsiteY16" fmla="*/ 994431 h 3674371"/>
              <a:gd name="connsiteX17" fmla="*/ 3989801 w 7094107"/>
              <a:gd name="connsiteY17" fmla="*/ 964777 h 3674371"/>
              <a:gd name="connsiteX18" fmla="*/ 4150835 w 7094107"/>
              <a:gd name="connsiteY18" fmla="*/ 1817993 h 3674371"/>
              <a:gd name="connsiteX19" fmla="*/ 4403834 w 7094107"/>
              <a:gd name="connsiteY19" fmla="*/ 1881055 h 3674371"/>
              <a:gd name="connsiteX20" fmla="*/ 4511565 w 7094107"/>
              <a:gd name="connsiteY20" fmla="*/ 2033829 h 3674371"/>
              <a:gd name="connsiteX21" fmla="*/ 4791591 w 7094107"/>
              <a:gd name="connsiteY21" fmla="*/ 2012434 h 3674371"/>
              <a:gd name="connsiteX22" fmla="*/ 4992413 w 7094107"/>
              <a:gd name="connsiteY22" fmla="*/ 2099144 h 3674371"/>
              <a:gd name="connsiteX23" fmla="*/ 5169962 w 7094107"/>
              <a:gd name="connsiteY23" fmla="*/ 2095765 h 3674371"/>
              <a:gd name="connsiteX24" fmla="*/ 5397438 w 7094107"/>
              <a:gd name="connsiteY24" fmla="*/ 2544332 h 3674371"/>
              <a:gd name="connsiteX25" fmla="*/ 5593004 w 7094107"/>
              <a:gd name="connsiteY25" fmla="*/ 2838997 h 3674371"/>
              <a:gd name="connsiteX26" fmla="*/ 5906814 w 7094107"/>
              <a:gd name="connsiteY26" fmla="*/ 3149427 h 3674371"/>
              <a:gd name="connsiteX27" fmla="*/ 6252152 w 7094107"/>
              <a:gd name="connsiteY27" fmla="*/ 3430205 h 3674371"/>
              <a:gd name="connsiteX28" fmla="*/ 6589610 w 7094107"/>
              <a:gd name="connsiteY28" fmla="*/ 3579601 h 3674371"/>
              <a:gd name="connsiteX29" fmla="*/ 6758151 w 7094107"/>
              <a:gd name="connsiteY29" fmla="*/ 3669315 h 3674371"/>
              <a:gd name="connsiteX30" fmla="*/ 6936077 w 7094107"/>
              <a:gd name="connsiteY30" fmla="*/ 3609631 h 3674371"/>
              <a:gd name="connsiteX31" fmla="*/ 7094107 w 7094107"/>
              <a:gd name="connsiteY31" fmla="*/ 3656926 h 3674371"/>
              <a:gd name="connsiteX0" fmla="*/ 0 w 7094107"/>
              <a:gd name="connsiteY0" fmla="*/ 151352 h 3674371"/>
              <a:gd name="connsiteX1" fmla="*/ 355099 w 7094107"/>
              <a:gd name="connsiteY1" fmla="*/ 42495 h 3674371"/>
              <a:gd name="connsiteX2" fmla="*/ 620486 w 7094107"/>
              <a:gd name="connsiteY2" fmla="*/ 284233 h 3674371"/>
              <a:gd name="connsiteX3" fmla="*/ 1030013 w 7094107"/>
              <a:gd name="connsiteY3" fmla="*/ 78 h 3674371"/>
              <a:gd name="connsiteX4" fmla="*/ 1250356 w 7094107"/>
              <a:gd name="connsiteY4" fmla="*/ 316890 h 3674371"/>
              <a:gd name="connsiteX5" fmla="*/ 1513489 w 7094107"/>
              <a:gd name="connsiteY5" fmla="*/ 167868 h 3674371"/>
              <a:gd name="connsiteX6" fmla="*/ 1629103 w 7094107"/>
              <a:gd name="connsiteY6" fmla="*/ 324772 h 3674371"/>
              <a:gd name="connsiteX7" fmla="*/ 1733455 w 7094107"/>
              <a:gd name="connsiteY7" fmla="*/ 110811 h 3674371"/>
              <a:gd name="connsiteX8" fmla="*/ 1870841 w 7094107"/>
              <a:gd name="connsiteY8" fmla="*/ 309007 h 3674371"/>
              <a:gd name="connsiteX9" fmla="*/ 2144110 w 7094107"/>
              <a:gd name="connsiteY9" fmla="*/ 77779 h 3674371"/>
              <a:gd name="connsiteX10" fmla="*/ 2375337 w 7094107"/>
              <a:gd name="connsiteY10" fmla="*/ 316138 h 3674371"/>
              <a:gd name="connsiteX11" fmla="*/ 2827282 w 7094107"/>
              <a:gd name="connsiteY11" fmla="*/ 77779 h 3674371"/>
              <a:gd name="connsiteX12" fmla="*/ 3048000 w 7094107"/>
              <a:gd name="connsiteY12" fmla="*/ 643836 h 3674371"/>
              <a:gd name="connsiteX13" fmla="*/ 3268717 w 7094107"/>
              <a:gd name="connsiteY13" fmla="*/ 858549 h 3674371"/>
              <a:gd name="connsiteX14" fmla="*/ 3468039 w 7094107"/>
              <a:gd name="connsiteY14" fmla="*/ 774090 h 3674371"/>
              <a:gd name="connsiteX15" fmla="*/ 3645587 w 7094107"/>
              <a:gd name="connsiteY15" fmla="*/ 1003065 h 3674371"/>
              <a:gd name="connsiteX16" fmla="*/ 3781847 w 7094107"/>
              <a:gd name="connsiteY16" fmla="*/ 994431 h 3674371"/>
              <a:gd name="connsiteX17" fmla="*/ 3989801 w 7094107"/>
              <a:gd name="connsiteY17" fmla="*/ 964777 h 3674371"/>
              <a:gd name="connsiteX18" fmla="*/ 4150835 w 7094107"/>
              <a:gd name="connsiteY18" fmla="*/ 1817993 h 3674371"/>
              <a:gd name="connsiteX19" fmla="*/ 4403834 w 7094107"/>
              <a:gd name="connsiteY19" fmla="*/ 1881055 h 3674371"/>
              <a:gd name="connsiteX20" fmla="*/ 4511565 w 7094107"/>
              <a:gd name="connsiteY20" fmla="*/ 2033829 h 3674371"/>
              <a:gd name="connsiteX21" fmla="*/ 4791591 w 7094107"/>
              <a:gd name="connsiteY21" fmla="*/ 2012434 h 3674371"/>
              <a:gd name="connsiteX22" fmla="*/ 4992413 w 7094107"/>
              <a:gd name="connsiteY22" fmla="*/ 2099144 h 3674371"/>
              <a:gd name="connsiteX23" fmla="*/ 5169962 w 7094107"/>
              <a:gd name="connsiteY23" fmla="*/ 2095765 h 3674371"/>
              <a:gd name="connsiteX24" fmla="*/ 5397438 w 7094107"/>
              <a:gd name="connsiteY24" fmla="*/ 2544332 h 3674371"/>
              <a:gd name="connsiteX25" fmla="*/ 5593004 w 7094107"/>
              <a:gd name="connsiteY25" fmla="*/ 2838997 h 3674371"/>
              <a:gd name="connsiteX26" fmla="*/ 5906814 w 7094107"/>
              <a:gd name="connsiteY26" fmla="*/ 3149427 h 3674371"/>
              <a:gd name="connsiteX27" fmla="*/ 6219494 w 7094107"/>
              <a:gd name="connsiteY27" fmla="*/ 3310463 h 3674371"/>
              <a:gd name="connsiteX28" fmla="*/ 6589610 w 7094107"/>
              <a:gd name="connsiteY28" fmla="*/ 3579601 h 3674371"/>
              <a:gd name="connsiteX29" fmla="*/ 6758151 w 7094107"/>
              <a:gd name="connsiteY29" fmla="*/ 3669315 h 3674371"/>
              <a:gd name="connsiteX30" fmla="*/ 6936077 w 7094107"/>
              <a:gd name="connsiteY30" fmla="*/ 3609631 h 3674371"/>
              <a:gd name="connsiteX31" fmla="*/ 7094107 w 7094107"/>
              <a:gd name="connsiteY31" fmla="*/ 3656926 h 3674371"/>
              <a:gd name="connsiteX0" fmla="*/ 0 w 7094107"/>
              <a:gd name="connsiteY0" fmla="*/ 151352 h 3674371"/>
              <a:gd name="connsiteX1" fmla="*/ 355099 w 7094107"/>
              <a:gd name="connsiteY1" fmla="*/ 42495 h 3674371"/>
              <a:gd name="connsiteX2" fmla="*/ 620486 w 7094107"/>
              <a:gd name="connsiteY2" fmla="*/ 284233 h 3674371"/>
              <a:gd name="connsiteX3" fmla="*/ 1030013 w 7094107"/>
              <a:gd name="connsiteY3" fmla="*/ 78 h 3674371"/>
              <a:gd name="connsiteX4" fmla="*/ 1250356 w 7094107"/>
              <a:gd name="connsiteY4" fmla="*/ 316890 h 3674371"/>
              <a:gd name="connsiteX5" fmla="*/ 1513489 w 7094107"/>
              <a:gd name="connsiteY5" fmla="*/ 167868 h 3674371"/>
              <a:gd name="connsiteX6" fmla="*/ 1629103 w 7094107"/>
              <a:gd name="connsiteY6" fmla="*/ 324772 h 3674371"/>
              <a:gd name="connsiteX7" fmla="*/ 1733455 w 7094107"/>
              <a:gd name="connsiteY7" fmla="*/ 110811 h 3674371"/>
              <a:gd name="connsiteX8" fmla="*/ 1870841 w 7094107"/>
              <a:gd name="connsiteY8" fmla="*/ 309007 h 3674371"/>
              <a:gd name="connsiteX9" fmla="*/ 2144110 w 7094107"/>
              <a:gd name="connsiteY9" fmla="*/ 77779 h 3674371"/>
              <a:gd name="connsiteX10" fmla="*/ 2375337 w 7094107"/>
              <a:gd name="connsiteY10" fmla="*/ 316138 h 3674371"/>
              <a:gd name="connsiteX11" fmla="*/ 2827282 w 7094107"/>
              <a:gd name="connsiteY11" fmla="*/ 77779 h 3674371"/>
              <a:gd name="connsiteX12" fmla="*/ 3048000 w 7094107"/>
              <a:gd name="connsiteY12" fmla="*/ 643836 h 3674371"/>
              <a:gd name="connsiteX13" fmla="*/ 3268717 w 7094107"/>
              <a:gd name="connsiteY13" fmla="*/ 858549 h 3674371"/>
              <a:gd name="connsiteX14" fmla="*/ 3468039 w 7094107"/>
              <a:gd name="connsiteY14" fmla="*/ 774090 h 3674371"/>
              <a:gd name="connsiteX15" fmla="*/ 3645587 w 7094107"/>
              <a:gd name="connsiteY15" fmla="*/ 1003065 h 3674371"/>
              <a:gd name="connsiteX16" fmla="*/ 3781847 w 7094107"/>
              <a:gd name="connsiteY16" fmla="*/ 994431 h 3674371"/>
              <a:gd name="connsiteX17" fmla="*/ 3989801 w 7094107"/>
              <a:gd name="connsiteY17" fmla="*/ 964777 h 3674371"/>
              <a:gd name="connsiteX18" fmla="*/ 4150835 w 7094107"/>
              <a:gd name="connsiteY18" fmla="*/ 1817993 h 3674371"/>
              <a:gd name="connsiteX19" fmla="*/ 4403834 w 7094107"/>
              <a:gd name="connsiteY19" fmla="*/ 1881055 h 3674371"/>
              <a:gd name="connsiteX20" fmla="*/ 4511565 w 7094107"/>
              <a:gd name="connsiteY20" fmla="*/ 2033829 h 3674371"/>
              <a:gd name="connsiteX21" fmla="*/ 4791591 w 7094107"/>
              <a:gd name="connsiteY21" fmla="*/ 2012434 h 3674371"/>
              <a:gd name="connsiteX22" fmla="*/ 4992413 w 7094107"/>
              <a:gd name="connsiteY22" fmla="*/ 2099144 h 3674371"/>
              <a:gd name="connsiteX23" fmla="*/ 5169962 w 7094107"/>
              <a:gd name="connsiteY23" fmla="*/ 2095765 h 3674371"/>
              <a:gd name="connsiteX24" fmla="*/ 5397438 w 7094107"/>
              <a:gd name="connsiteY24" fmla="*/ 2544332 h 3674371"/>
              <a:gd name="connsiteX25" fmla="*/ 5593004 w 7094107"/>
              <a:gd name="connsiteY25" fmla="*/ 2838997 h 3674371"/>
              <a:gd name="connsiteX26" fmla="*/ 5906814 w 7094107"/>
              <a:gd name="connsiteY26" fmla="*/ 3149427 h 3674371"/>
              <a:gd name="connsiteX27" fmla="*/ 6219494 w 7094107"/>
              <a:gd name="connsiteY27" fmla="*/ 3310463 h 3674371"/>
              <a:gd name="connsiteX28" fmla="*/ 6578724 w 7094107"/>
              <a:gd name="connsiteY28" fmla="*/ 3492515 h 3674371"/>
              <a:gd name="connsiteX29" fmla="*/ 6758151 w 7094107"/>
              <a:gd name="connsiteY29" fmla="*/ 3669315 h 3674371"/>
              <a:gd name="connsiteX30" fmla="*/ 6936077 w 7094107"/>
              <a:gd name="connsiteY30" fmla="*/ 3609631 h 3674371"/>
              <a:gd name="connsiteX31" fmla="*/ 7094107 w 7094107"/>
              <a:gd name="connsiteY31" fmla="*/ 3656926 h 3674371"/>
              <a:gd name="connsiteX0" fmla="*/ 0 w 7094107"/>
              <a:gd name="connsiteY0" fmla="*/ 151352 h 3674371"/>
              <a:gd name="connsiteX1" fmla="*/ 355099 w 7094107"/>
              <a:gd name="connsiteY1" fmla="*/ 42495 h 3674371"/>
              <a:gd name="connsiteX2" fmla="*/ 620486 w 7094107"/>
              <a:gd name="connsiteY2" fmla="*/ 284233 h 3674371"/>
              <a:gd name="connsiteX3" fmla="*/ 1030013 w 7094107"/>
              <a:gd name="connsiteY3" fmla="*/ 78 h 3674371"/>
              <a:gd name="connsiteX4" fmla="*/ 1250356 w 7094107"/>
              <a:gd name="connsiteY4" fmla="*/ 316890 h 3674371"/>
              <a:gd name="connsiteX5" fmla="*/ 1513489 w 7094107"/>
              <a:gd name="connsiteY5" fmla="*/ 167868 h 3674371"/>
              <a:gd name="connsiteX6" fmla="*/ 1629103 w 7094107"/>
              <a:gd name="connsiteY6" fmla="*/ 324772 h 3674371"/>
              <a:gd name="connsiteX7" fmla="*/ 1733455 w 7094107"/>
              <a:gd name="connsiteY7" fmla="*/ 110811 h 3674371"/>
              <a:gd name="connsiteX8" fmla="*/ 1870841 w 7094107"/>
              <a:gd name="connsiteY8" fmla="*/ 309007 h 3674371"/>
              <a:gd name="connsiteX9" fmla="*/ 2144110 w 7094107"/>
              <a:gd name="connsiteY9" fmla="*/ 77779 h 3674371"/>
              <a:gd name="connsiteX10" fmla="*/ 2375337 w 7094107"/>
              <a:gd name="connsiteY10" fmla="*/ 316138 h 3674371"/>
              <a:gd name="connsiteX11" fmla="*/ 2827282 w 7094107"/>
              <a:gd name="connsiteY11" fmla="*/ 77779 h 3674371"/>
              <a:gd name="connsiteX12" fmla="*/ 3048000 w 7094107"/>
              <a:gd name="connsiteY12" fmla="*/ 643836 h 3674371"/>
              <a:gd name="connsiteX13" fmla="*/ 3268717 w 7094107"/>
              <a:gd name="connsiteY13" fmla="*/ 858549 h 3674371"/>
              <a:gd name="connsiteX14" fmla="*/ 3468039 w 7094107"/>
              <a:gd name="connsiteY14" fmla="*/ 774090 h 3674371"/>
              <a:gd name="connsiteX15" fmla="*/ 3645587 w 7094107"/>
              <a:gd name="connsiteY15" fmla="*/ 1003065 h 3674371"/>
              <a:gd name="connsiteX16" fmla="*/ 3781847 w 7094107"/>
              <a:gd name="connsiteY16" fmla="*/ 994431 h 3674371"/>
              <a:gd name="connsiteX17" fmla="*/ 3989801 w 7094107"/>
              <a:gd name="connsiteY17" fmla="*/ 964777 h 3674371"/>
              <a:gd name="connsiteX18" fmla="*/ 4150835 w 7094107"/>
              <a:gd name="connsiteY18" fmla="*/ 1817993 h 3674371"/>
              <a:gd name="connsiteX19" fmla="*/ 4403834 w 7094107"/>
              <a:gd name="connsiteY19" fmla="*/ 1881055 h 3674371"/>
              <a:gd name="connsiteX20" fmla="*/ 4511565 w 7094107"/>
              <a:gd name="connsiteY20" fmla="*/ 2033829 h 3674371"/>
              <a:gd name="connsiteX21" fmla="*/ 4791591 w 7094107"/>
              <a:gd name="connsiteY21" fmla="*/ 2012434 h 3674371"/>
              <a:gd name="connsiteX22" fmla="*/ 4992413 w 7094107"/>
              <a:gd name="connsiteY22" fmla="*/ 2099144 h 3674371"/>
              <a:gd name="connsiteX23" fmla="*/ 5169962 w 7094107"/>
              <a:gd name="connsiteY23" fmla="*/ 2095765 h 3674371"/>
              <a:gd name="connsiteX24" fmla="*/ 5397438 w 7094107"/>
              <a:gd name="connsiteY24" fmla="*/ 2544332 h 3674371"/>
              <a:gd name="connsiteX25" fmla="*/ 5593004 w 7094107"/>
              <a:gd name="connsiteY25" fmla="*/ 2838997 h 3674371"/>
              <a:gd name="connsiteX26" fmla="*/ 5906814 w 7094107"/>
              <a:gd name="connsiteY26" fmla="*/ 3149427 h 3674371"/>
              <a:gd name="connsiteX27" fmla="*/ 6219494 w 7094107"/>
              <a:gd name="connsiteY27" fmla="*/ 3310463 h 3674371"/>
              <a:gd name="connsiteX28" fmla="*/ 6578724 w 7094107"/>
              <a:gd name="connsiteY28" fmla="*/ 3492515 h 3674371"/>
              <a:gd name="connsiteX29" fmla="*/ 6758151 w 7094107"/>
              <a:gd name="connsiteY29" fmla="*/ 3560458 h 3674371"/>
              <a:gd name="connsiteX30" fmla="*/ 6936077 w 7094107"/>
              <a:gd name="connsiteY30" fmla="*/ 3609631 h 3674371"/>
              <a:gd name="connsiteX31" fmla="*/ 7094107 w 7094107"/>
              <a:gd name="connsiteY31" fmla="*/ 3656926 h 3674371"/>
              <a:gd name="connsiteX0" fmla="*/ 0 w 7072335"/>
              <a:gd name="connsiteY0" fmla="*/ 151352 h 3610838"/>
              <a:gd name="connsiteX1" fmla="*/ 355099 w 7072335"/>
              <a:gd name="connsiteY1" fmla="*/ 42495 h 3610838"/>
              <a:gd name="connsiteX2" fmla="*/ 620486 w 7072335"/>
              <a:gd name="connsiteY2" fmla="*/ 284233 h 3610838"/>
              <a:gd name="connsiteX3" fmla="*/ 1030013 w 7072335"/>
              <a:gd name="connsiteY3" fmla="*/ 78 h 3610838"/>
              <a:gd name="connsiteX4" fmla="*/ 1250356 w 7072335"/>
              <a:gd name="connsiteY4" fmla="*/ 316890 h 3610838"/>
              <a:gd name="connsiteX5" fmla="*/ 1513489 w 7072335"/>
              <a:gd name="connsiteY5" fmla="*/ 167868 h 3610838"/>
              <a:gd name="connsiteX6" fmla="*/ 1629103 w 7072335"/>
              <a:gd name="connsiteY6" fmla="*/ 324772 h 3610838"/>
              <a:gd name="connsiteX7" fmla="*/ 1733455 w 7072335"/>
              <a:gd name="connsiteY7" fmla="*/ 110811 h 3610838"/>
              <a:gd name="connsiteX8" fmla="*/ 1870841 w 7072335"/>
              <a:gd name="connsiteY8" fmla="*/ 309007 h 3610838"/>
              <a:gd name="connsiteX9" fmla="*/ 2144110 w 7072335"/>
              <a:gd name="connsiteY9" fmla="*/ 77779 h 3610838"/>
              <a:gd name="connsiteX10" fmla="*/ 2375337 w 7072335"/>
              <a:gd name="connsiteY10" fmla="*/ 316138 h 3610838"/>
              <a:gd name="connsiteX11" fmla="*/ 2827282 w 7072335"/>
              <a:gd name="connsiteY11" fmla="*/ 77779 h 3610838"/>
              <a:gd name="connsiteX12" fmla="*/ 3048000 w 7072335"/>
              <a:gd name="connsiteY12" fmla="*/ 643836 h 3610838"/>
              <a:gd name="connsiteX13" fmla="*/ 3268717 w 7072335"/>
              <a:gd name="connsiteY13" fmla="*/ 858549 h 3610838"/>
              <a:gd name="connsiteX14" fmla="*/ 3468039 w 7072335"/>
              <a:gd name="connsiteY14" fmla="*/ 774090 h 3610838"/>
              <a:gd name="connsiteX15" fmla="*/ 3645587 w 7072335"/>
              <a:gd name="connsiteY15" fmla="*/ 1003065 h 3610838"/>
              <a:gd name="connsiteX16" fmla="*/ 3781847 w 7072335"/>
              <a:gd name="connsiteY16" fmla="*/ 994431 h 3610838"/>
              <a:gd name="connsiteX17" fmla="*/ 3989801 w 7072335"/>
              <a:gd name="connsiteY17" fmla="*/ 964777 h 3610838"/>
              <a:gd name="connsiteX18" fmla="*/ 4150835 w 7072335"/>
              <a:gd name="connsiteY18" fmla="*/ 1817993 h 3610838"/>
              <a:gd name="connsiteX19" fmla="*/ 4403834 w 7072335"/>
              <a:gd name="connsiteY19" fmla="*/ 1881055 h 3610838"/>
              <a:gd name="connsiteX20" fmla="*/ 4511565 w 7072335"/>
              <a:gd name="connsiteY20" fmla="*/ 2033829 h 3610838"/>
              <a:gd name="connsiteX21" fmla="*/ 4791591 w 7072335"/>
              <a:gd name="connsiteY21" fmla="*/ 2012434 h 3610838"/>
              <a:gd name="connsiteX22" fmla="*/ 4992413 w 7072335"/>
              <a:gd name="connsiteY22" fmla="*/ 2099144 h 3610838"/>
              <a:gd name="connsiteX23" fmla="*/ 5169962 w 7072335"/>
              <a:gd name="connsiteY23" fmla="*/ 2095765 h 3610838"/>
              <a:gd name="connsiteX24" fmla="*/ 5397438 w 7072335"/>
              <a:gd name="connsiteY24" fmla="*/ 2544332 h 3610838"/>
              <a:gd name="connsiteX25" fmla="*/ 5593004 w 7072335"/>
              <a:gd name="connsiteY25" fmla="*/ 2838997 h 3610838"/>
              <a:gd name="connsiteX26" fmla="*/ 5906814 w 7072335"/>
              <a:gd name="connsiteY26" fmla="*/ 3149427 h 3610838"/>
              <a:gd name="connsiteX27" fmla="*/ 6219494 w 7072335"/>
              <a:gd name="connsiteY27" fmla="*/ 3310463 h 3610838"/>
              <a:gd name="connsiteX28" fmla="*/ 6578724 w 7072335"/>
              <a:gd name="connsiteY28" fmla="*/ 3492515 h 3610838"/>
              <a:gd name="connsiteX29" fmla="*/ 6758151 w 7072335"/>
              <a:gd name="connsiteY29" fmla="*/ 3560458 h 3610838"/>
              <a:gd name="connsiteX30" fmla="*/ 6936077 w 7072335"/>
              <a:gd name="connsiteY30" fmla="*/ 3609631 h 3610838"/>
              <a:gd name="connsiteX31" fmla="*/ 7072335 w 7072335"/>
              <a:gd name="connsiteY31" fmla="*/ 3537183 h 3610838"/>
              <a:gd name="connsiteX0" fmla="*/ 0 w 7072335"/>
              <a:gd name="connsiteY0" fmla="*/ 151352 h 3610838"/>
              <a:gd name="connsiteX1" fmla="*/ 355099 w 7072335"/>
              <a:gd name="connsiteY1" fmla="*/ 42495 h 3610838"/>
              <a:gd name="connsiteX2" fmla="*/ 620486 w 7072335"/>
              <a:gd name="connsiteY2" fmla="*/ 284233 h 3610838"/>
              <a:gd name="connsiteX3" fmla="*/ 1030013 w 7072335"/>
              <a:gd name="connsiteY3" fmla="*/ 78 h 3610838"/>
              <a:gd name="connsiteX4" fmla="*/ 1250356 w 7072335"/>
              <a:gd name="connsiteY4" fmla="*/ 316890 h 3610838"/>
              <a:gd name="connsiteX5" fmla="*/ 1513489 w 7072335"/>
              <a:gd name="connsiteY5" fmla="*/ 167868 h 3610838"/>
              <a:gd name="connsiteX6" fmla="*/ 1629103 w 7072335"/>
              <a:gd name="connsiteY6" fmla="*/ 324772 h 3610838"/>
              <a:gd name="connsiteX7" fmla="*/ 1733455 w 7072335"/>
              <a:gd name="connsiteY7" fmla="*/ 110811 h 3610838"/>
              <a:gd name="connsiteX8" fmla="*/ 1870841 w 7072335"/>
              <a:gd name="connsiteY8" fmla="*/ 309007 h 3610838"/>
              <a:gd name="connsiteX9" fmla="*/ 2144110 w 7072335"/>
              <a:gd name="connsiteY9" fmla="*/ 77779 h 3610838"/>
              <a:gd name="connsiteX10" fmla="*/ 2375337 w 7072335"/>
              <a:gd name="connsiteY10" fmla="*/ 316138 h 3610838"/>
              <a:gd name="connsiteX11" fmla="*/ 2827282 w 7072335"/>
              <a:gd name="connsiteY11" fmla="*/ 77779 h 3610838"/>
              <a:gd name="connsiteX12" fmla="*/ 3048000 w 7072335"/>
              <a:gd name="connsiteY12" fmla="*/ 643836 h 3610838"/>
              <a:gd name="connsiteX13" fmla="*/ 3268717 w 7072335"/>
              <a:gd name="connsiteY13" fmla="*/ 858549 h 3610838"/>
              <a:gd name="connsiteX14" fmla="*/ 3468039 w 7072335"/>
              <a:gd name="connsiteY14" fmla="*/ 774090 h 3610838"/>
              <a:gd name="connsiteX15" fmla="*/ 3645587 w 7072335"/>
              <a:gd name="connsiteY15" fmla="*/ 1003065 h 3610838"/>
              <a:gd name="connsiteX16" fmla="*/ 3781847 w 7072335"/>
              <a:gd name="connsiteY16" fmla="*/ 994431 h 3610838"/>
              <a:gd name="connsiteX17" fmla="*/ 3989801 w 7072335"/>
              <a:gd name="connsiteY17" fmla="*/ 964777 h 3610838"/>
              <a:gd name="connsiteX18" fmla="*/ 4150835 w 7072335"/>
              <a:gd name="connsiteY18" fmla="*/ 1817993 h 3610838"/>
              <a:gd name="connsiteX19" fmla="*/ 4403834 w 7072335"/>
              <a:gd name="connsiteY19" fmla="*/ 1881055 h 3610838"/>
              <a:gd name="connsiteX20" fmla="*/ 4511565 w 7072335"/>
              <a:gd name="connsiteY20" fmla="*/ 2033829 h 3610838"/>
              <a:gd name="connsiteX21" fmla="*/ 4791591 w 7072335"/>
              <a:gd name="connsiteY21" fmla="*/ 2012434 h 3610838"/>
              <a:gd name="connsiteX22" fmla="*/ 4992413 w 7072335"/>
              <a:gd name="connsiteY22" fmla="*/ 2099144 h 3610838"/>
              <a:gd name="connsiteX23" fmla="*/ 5169962 w 7072335"/>
              <a:gd name="connsiteY23" fmla="*/ 2095765 h 3610838"/>
              <a:gd name="connsiteX24" fmla="*/ 5397438 w 7072335"/>
              <a:gd name="connsiteY24" fmla="*/ 2544332 h 3610838"/>
              <a:gd name="connsiteX25" fmla="*/ 5593004 w 7072335"/>
              <a:gd name="connsiteY25" fmla="*/ 2838997 h 3610838"/>
              <a:gd name="connsiteX26" fmla="*/ 5808843 w 7072335"/>
              <a:gd name="connsiteY26" fmla="*/ 3029684 h 3610838"/>
              <a:gd name="connsiteX27" fmla="*/ 6219494 w 7072335"/>
              <a:gd name="connsiteY27" fmla="*/ 3310463 h 3610838"/>
              <a:gd name="connsiteX28" fmla="*/ 6578724 w 7072335"/>
              <a:gd name="connsiteY28" fmla="*/ 3492515 h 3610838"/>
              <a:gd name="connsiteX29" fmla="*/ 6758151 w 7072335"/>
              <a:gd name="connsiteY29" fmla="*/ 3560458 h 3610838"/>
              <a:gd name="connsiteX30" fmla="*/ 6936077 w 7072335"/>
              <a:gd name="connsiteY30" fmla="*/ 3609631 h 3610838"/>
              <a:gd name="connsiteX31" fmla="*/ 7072335 w 7072335"/>
              <a:gd name="connsiteY31" fmla="*/ 3537183 h 3610838"/>
              <a:gd name="connsiteX0" fmla="*/ 0 w 7072335"/>
              <a:gd name="connsiteY0" fmla="*/ 151352 h 3610838"/>
              <a:gd name="connsiteX1" fmla="*/ 355099 w 7072335"/>
              <a:gd name="connsiteY1" fmla="*/ 42495 h 3610838"/>
              <a:gd name="connsiteX2" fmla="*/ 620486 w 7072335"/>
              <a:gd name="connsiteY2" fmla="*/ 284233 h 3610838"/>
              <a:gd name="connsiteX3" fmla="*/ 1030013 w 7072335"/>
              <a:gd name="connsiteY3" fmla="*/ 78 h 3610838"/>
              <a:gd name="connsiteX4" fmla="*/ 1250356 w 7072335"/>
              <a:gd name="connsiteY4" fmla="*/ 316890 h 3610838"/>
              <a:gd name="connsiteX5" fmla="*/ 1513489 w 7072335"/>
              <a:gd name="connsiteY5" fmla="*/ 167868 h 3610838"/>
              <a:gd name="connsiteX6" fmla="*/ 1629103 w 7072335"/>
              <a:gd name="connsiteY6" fmla="*/ 324772 h 3610838"/>
              <a:gd name="connsiteX7" fmla="*/ 1733455 w 7072335"/>
              <a:gd name="connsiteY7" fmla="*/ 110811 h 3610838"/>
              <a:gd name="connsiteX8" fmla="*/ 1870841 w 7072335"/>
              <a:gd name="connsiteY8" fmla="*/ 309007 h 3610838"/>
              <a:gd name="connsiteX9" fmla="*/ 2144110 w 7072335"/>
              <a:gd name="connsiteY9" fmla="*/ 77779 h 3610838"/>
              <a:gd name="connsiteX10" fmla="*/ 2375337 w 7072335"/>
              <a:gd name="connsiteY10" fmla="*/ 316138 h 3610838"/>
              <a:gd name="connsiteX11" fmla="*/ 2827282 w 7072335"/>
              <a:gd name="connsiteY11" fmla="*/ 77779 h 3610838"/>
              <a:gd name="connsiteX12" fmla="*/ 3048000 w 7072335"/>
              <a:gd name="connsiteY12" fmla="*/ 643836 h 3610838"/>
              <a:gd name="connsiteX13" fmla="*/ 3268717 w 7072335"/>
              <a:gd name="connsiteY13" fmla="*/ 858549 h 3610838"/>
              <a:gd name="connsiteX14" fmla="*/ 3468039 w 7072335"/>
              <a:gd name="connsiteY14" fmla="*/ 774090 h 3610838"/>
              <a:gd name="connsiteX15" fmla="*/ 3645587 w 7072335"/>
              <a:gd name="connsiteY15" fmla="*/ 1003065 h 3610838"/>
              <a:gd name="connsiteX16" fmla="*/ 3781847 w 7072335"/>
              <a:gd name="connsiteY16" fmla="*/ 994431 h 3610838"/>
              <a:gd name="connsiteX17" fmla="*/ 3989801 w 7072335"/>
              <a:gd name="connsiteY17" fmla="*/ 964777 h 3610838"/>
              <a:gd name="connsiteX18" fmla="*/ 4150835 w 7072335"/>
              <a:gd name="connsiteY18" fmla="*/ 1817993 h 3610838"/>
              <a:gd name="connsiteX19" fmla="*/ 4403834 w 7072335"/>
              <a:gd name="connsiteY19" fmla="*/ 1881055 h 3610838"/>
              <a:gd name="connsiteX20" fmla="*/ 4511565 w 7072335"/>
              <a:gd name="connsiteY20" fmla="*/ 2033829 h 3610838"/>
              <a:gd name="connsiteX21" fmla="*/ 4791591 w 7072335"/>
              <a:gd name="connsiteY21" fmla="*/ 2012434 h 3610838"/>
              <a:gd name="connsiteX22" fmla="*/ 4992413 w 7072335"/>
              <a:gd name="connsiteY22" fmla="*/ 2099144 h 3610838"/>
              <a:gd name="connsiteX23" fmla="*/ 5169962 w 7072335"/>
              <a:gd name="connsiteY23" fmla="*/ 2095765 h 3610838"/>
              <a:gd name="connsiteX24" fmla="*/ 5397438 w 7072335"/>
              <a:gd name="connsiteY24" fmla="*/ 2544332 h 3610838"/>
              <a:gd name="connsiteX25" fmla="*/ 5593004 w 7072335"/>
              <a:gd name="connsiteY25" fmla="*/ 2838997 h 3610838"/>
              <a:gd name="connsiteX26" fmla="*/ 5808843 w 7072335"/>
              <a:gd name="connsiteY26" fmla="*/ 3029684 h 3610838"/>
              <a:gd name="connsiteX27" fmla="*/ 6110637 w 7072335"/>
              <a:gd name="connsiteY27" fmla="*/ 3245148 h 3610838"/>
              <a:gd name="connsiteX28" fmla="*/ 6578724 w 7072335"/>
              <a:gd name="connsiteY28" fmla="*/ 3492515 h 3610838"/>
              <a:gd name="connsiteX29" fmla="*/ 6758151 w 7072335"/>
              <a:gd name="connsiteY29" fmla="*/ 3560458 h 3610838"/>
              <a:gd name="connsiteX30" fmla="*/ 6936077 w 7072335"/>
              <a:gd name="connsiteY30" fmla="*/ 3609631 h 3610838"/>
              <a:gd name="connsiteX31" fmla="*/ 7072335 w 7072335"/>
              <a:gd name="connsiteY31" fmla="*/ 3537183 h 3610838"/>
              <a:gd name="connsiteX0" fmla="*/ 0 w 7072335"/>
              <a:gd name="connsiteY0" fmla="*/ 151352 h 3610838"/>
              <a:gd name="connsiteX1" fmla="*/ 355099 w 7072335"/>
              <a:gd name="connsiteY1" fmla="*/ 42495 h 3610838"/>
              <a:gd name="connsiteX2" fmla="*/ 620486 w 7072335"/>
              <a:gd name="connsiteY2" fmla="*/ 284233 h 3610838"/>
              <a:gd name="connsiteX3" fmla="*/ 1030013 w 7072335"/>
              <a:gd name="connsiteY3" fmla="*/ 78 h 3610838"/>
              <a:gd name="connsiteX4" fmla="*/ 1250356 w 7072335"/>
              <a:gd name="connsiteY4" fmla="*/ 316890 h 3610838"/>
              <a:gd name="connsiteX5" fmla="*/ 1513489 w 7072335"/>
              <a:gd name="connsiteY5" fmla="*/ 167868 h 3610838"/>
              <a:gd name="connsiteX6" fmla="*/ 1629103 w 7072335"/>
              <a:gd name="connsiteY6" fmla="*/ 324772 h 3610838"/>
              <a:gd name="connsiteX7" fmla="*/ 1733455 w 7072335"/>
              <a:gd name="connsiteY7" fmla="*/ 110811 h 3610838"/>
              <a:gd name="connsiteX8" fmla="*/ 1870841 w 7072335"/>
              <a:gd name="connsiteY8" fmla="*/ 309007 h 3610838"/>
              <a:gd name="connsiteX9" fmla="*/ 2144110 w 7072335"/>
              <a:gd name="connsiteY9" fmla="*/ 77779 h 3610838"/>
              <a:gd name="connsiteX10" fmla="*/ 2375337 w 7072335"/>
              <a:gd name="connsiteY10" fmla="*/ 316138 h 3610838"/>
              <a:gd name="connsiteX11" fmla="*/ 2827282 w 7072335"/>
              <a:gd name="connsiteY11" fmla="*/ 77779 h 3610838"/>
              <a:gd name="connsiteX12" fmla="*/ 3048000 w 7072335"/>
              <a:gd name="connsiteY12" fmla="*/ 643836 h 3610838"/>
              <a:gd name="connsiteX13" fmla="*/ 3268717 w 7072335"/>
              <a:gd name="connsiteY13" fmla="*/ 858549 h 3610838"/>
              <a:gd name="connsiteX14" fmla="*/ 3468039 w 7072335"/>
              <a:gd name="connsiteY14" fmla="*/ 774090 h 3610838"/>
              <a:gd name="connsiteX15" fmla="*/ 3645587 w 7072335"/>
              <a:gd name="connsiteY15" fmla="*/ 1003065 h 3610838"/>
              <a:gd name="connsiteX16" fmla="*/ 3781847 w 7072335"/>
              <a:gd name="connsiteY16" fmla="*/ 994431 h 3610838"/>
              <a:gd name="connsiteX17" fmla="*/ 3989801 w 7072335"/>
              <a:gd name="connsiteY17" fmla="*/ 964777 h 3610838"/>
              <a:gd name="connsiteX18" fmla="*/ 4150835 w 7072335"/>
              <a:gd name="connsiteY18" fmla="*/ 1817993 h 3610838"/>
              <a:gd name="connsiteX19" fmla="*/ 4403834 w 7072335"/>
              <a:gd name="connsiteY19" fmla="*/ 1881055 h 3610838"/>
              <a:gd name="connsiteX20" fmla="*/ 4511565 w 7072335"/>
              <a:gd name="connsiteY20" fmla="*/ 2033829 h 3610838"/>
              <a:gd name="connsiteX21" fmla="*/ 4791591 w 7072335"/>
              <a:gd name="connsiteY21" fmla="*/ 2012434 h 3610838"/>
              <a:gd name="connsiteX22" fmla="*/ 4992413 w 7072335"/>
              <a:gd name="connsiteY22" fmla="*/ 2099144 h 3610838"/>
              <a:gd name="connsiteX23" fmla="*/ 5169962 w 7072335"/>
              <a:gd name="connsiteY23" fmla="*/ 2095765 h 3610838"/>
              <a:gd name="connsiteX24" fmla="*/ 5397438 w 7072335"/>
              <a:gd name="connsiteY24" fmla="*/ 2544332 h 3610838"/>
              <a:gd name="connsiteX25" fmla="*/ 5593004 w 7072335"/>
              <a:gd name="connsiteY25" fmla="*/ 2838997 h 3610838"/>
              <a:gd name="connsiteX26" fmla="*/ 5808843 w 7072335"/>
              <a:gd name="connsiteY26" fmla="*/ 3029684 h 3610838"/>
              <a:gd name="connsiteX27" fmla="*/ 6110637 w 7072335"/>
              <a:gd name="connsiteY27" fmla="*/ 3245148 h 3610838"/>
              <a:gd name="connsiteX28" fmla="*/ 6317467 w 7072335"/>
              <a:gd name="connsiteY28" fmla="*/ 3405429 h 3610838"/>
              <a:gd name="connsiteX29" fmla="*/ 6758151 w 7072335"/>
              <a:gd name="connsiteY29" fmla="*/ 3560458 h 3610838"/>
              <a:gd name="connsiteX30" fmla="*/ 6936077 w 7072335"/>
              <a:gd name="connsiteY30" fmla="*/ 3609631 h 3610838"/>
              <a:gd name="connsiteX31" fmla="*/ 7072335 w 7072335"/>
              <a:gd name="connsiteY31" fmla="*/ 3537183 h 3610838"/>
              <a:gd name="connsiteX0" fmla="*/ 0 w 7072335"/>
              <a:gd name="connsiteY0" fmla="*/ 151352 h 3610838"/>
              <a:gd name="connsiteX1" fmla="*/ 355099 w 7072335"/>
              <a:gd name="connsiteY1" fmla="*/ 42495 h 3610838"/>
              <a:gd name="connsiteX2" fmla="*/ 620486 w 7072335"/>
              <a:gd name="connsiteY2" fmla="*/ 284233 h 3610838"/>
              <a:gd name="connsiteX3" fmla="*/ 1030013 w 7072335"/>
              <a:gd name="connsiteY3" fmla="*/ 78 h 3610838"/>
              <a:gd name="connsiteX4" fmla="*/ 1250356 w 7072335"/>
              <a:gd name="connsiteY4" fmla="*/ 316890 h 3610838"/>
              <a:gd name="connsiteX5" fmla="*/ 1513489 w 7072335"/>
              <a:gd name="connsiteY5" fmla="*/ 167868 h 3610838"/>
              <a:gd name="connsiteX6" fmla="*/ 1629103 w 7072335"/>
              <a:gd name="connsiteY6" fmla="*/ 324772 h 3610838"/>
              <a:gd name="connsiteX7" fmla="*/ 1733455 w 7072335"/>
              <a:gd name="connsiteY7" fmla="*/ 110811 h 3610838"/>
              <a:gd name="connsiteX8" fmla="*/ 1870841 w 7072335"/>
              <a:gd name="connsiteY8" fmla="*/ 309007 h 3610838"/>
              <a:gd name="connsiteX9" fmla="*/ 2144110 w 7072335"/>
              <a:gd name="connsiteY9" fmla="*/ 77779 h 3610838"/>
              <a:gd name="connsiteX10" fmla="*/ 2375337 w 7072335"/>
              <a:gd name="connsiteY10" fmla="*/ 316138 h 3610838"/>
              <a:gd name="connsiteX11" fmla="*/ 2827282 w 7072335"/>
              <a:gd name="connsiteY11" fmla="*/ 77779 h 3610838"/>
              <a:gd name="connsiteX12" fmla="*/ 3048000 w 7072335"/>
              <a:gd name="connsiteY12" fmla="*/ 643836 h 3610838"/>
              <a:gd name="connsiteX13" fmla="*/ 3268717 w 7072335"/>
              <a:gd name="connsiteY13" fmla="*/ 858549 h 3610838"/>
              <a:gd name="connsiteX14" fmla="*/ 3468039 w 7072335"/>
              <a:gd name="connsiteY14" fmla="*/ 774090 h 3610838"/>
              <a:gd name="connsiteX15" fmla="*/ 3645587 w 7072335"/>
              <a:gd name="connsiteY15" fmla="*/ 1003065 h 3610838"/>
              <a:gd name="connsiteX16" fmla="*/ 3781847 w 7072335"/>
              <a:gd name="connsiteY16" fmla="*/ 994431 h 3610838"/>
              <a:gd name="connsiteX17" fmla="*/ 3989801 w 7072335"/>
              <a:gd name="connsiteY17" fmla="*/ 964777 h 3610838"/>
              <a:gd name="connsiteX18" fmla="*/ 4150835 w 7072335"/>
              <a:gd name="connsiteY18" fmla="*/ 1817993 h 3610838"/>
              <a:gd name="connsiteX19" fmla="*/ 4403834 w 7072335"/>
              <a:gd name="connsiteY19" fmla="*/ 1881055 h 3610838"/>
              <a:gd name="connsiteX20" fmla="*/ 4511565 w 7072335"/>
              <a:gd name="connsiteY20" fmla="*/ 2033829 h 3610838"/>
              <a:gd name="connsiteX21" fmla="*/ 4791591 w 7072335"/>
              <a:gd name="connsiteY21" fmla="*/ 2012434 h 3610838"/>
              <a:gd name="connsiteX22" fmla="*/ 4992413 w 7072335"/>
              <a:gd name="connsiteY22" fmla="*/ 2099144 h 3610838"/>
              <a:gd name="connsiteX23" fmla="*/ 5169962 w 7072335"/>
              <a:gd name="connsiteY23" fmla="*/ 2095765 h 3610838"/>
              <a:gd name="connsiteX24" fmla="*/ 5397438 w 7072335"/>
              <a:gd name="connsiteY24" fmla="*/ 2544332 h 3610838"/>
              <a:gd name="connsiteX25" fmla="*/ 5593004 w 7072335"/>
              <a:gd name="connsiteY25" fmla="*/ 2838997 h 3610838"/>
              <a:gd name="connsiteX26" fmla="*/ 5808843 w 7072335"/>
              <a:gd name="connsiteY26" fmla="*/ 3029684 h 3610838"/>
              <a:gd name="connsiteX27" fmla="*/ 6110637 w 7072335"/>
              <a:gd name="connsiteY27" fmla="*/ 3245148 h 3610838"/>
              <a:gd name="connsiteX28" fmla="*/ 6317467 w 7072335"/>
              <a:gd name="connsiteY28" fmla="*/ 3405429 h 3610838"/>
              <a:gd name="connsiteX29" fmla="*/ 6573094 w 7072335"/>
              <a:gd name="connsiteY29" fmla="*/ 3484258 h 3610838"/>
              <a:gd name="connsiteX30" fmla="*/ 6936077 w 7072335"/>
              <a:gd name="connsiteY30" fmla="*/ 3609631 h 3610838"/>
              <a:gd name="connsiteX31" fmla="*/ 7072335 w 7072335"/>
              <a:gd name="connsiteY31" fmla="*/ 3537183 h 3610838"/>
              <a:gd name="connsiteX0" fmla="*/ 0 w 7072335"/>
              <a:gd name="connsiteY0" fmla="*/ 151352 h 3565946"/>
              <a:gd name="connsiteX1" fmla="*/ 355099 w 7072335"/>
              <a:gd name="connsiteY1" fmla="*/ 42495 h 3565946"/>
              <a:gd name="connsiteX2" fmla="*/ 620486 w 7072335"/>
              <a:gd name="connsiteY2" fmla="*/ 284233 h 3565946"/>
              <a:gd name="connsiteX3" fmla="*/ 1030013 w 7072335"/>
              <a:gd name="connsiteY3" fmla="*/ 78 h 3565946"/>
              <a:gd name="connsiteX4" fmla="*/ 1250356 w 7072335"/>
              <a:gd name="connsiteY4" fmla="*/ 316890 h 3565946"/>
              <a:gd name="connsiteX5" fmla="*/ 1513489 w 7072335"/>
              <a:gd name="connsiteY5" fmla="*/ 167868 h 3565946"/>
              <a:gd name="connsiteX6" fmla="*/ 1629103 w 7072335"/>
              <a:gd name="connsiteY6" fmla="*/ 324772 h 3565946"/>
              <a:gd name="connsiteX7" fmla="*/ 1733455 w 7072335"/>
              <a:gd name="connsiteY7" fmla="*/ 110811 h 3565946"/>
              <a:gd name="connsiteX8" fmla="*/ 1870841 w 7072335"/>
              <a:gd name="connsiteY8" fmla="*/ 309007 h 3565946"/>
              <a:gd name="connsiteX9" fmla="*/ 2144110 w 7072335"/>
              <a:gd name="connsiteY9" fmla="*/ 77779 h 3565946"/>
              <a:gd name="connsiteX10" fmla="*/ 2375337 w 7072335"/>
              <a:gd name="connsiteY10" fmla="*/ 316138 h 3565946"/>
              <a:gd name="connsiteX11" fmla="*/ 2827282 w 7072335"/>
              <a:gd name="connsiteY11" fmla="*/ 77779 h 3565946"/>
              <a:gd name="connsiteX12" fmla="*/ 3048000 w 7072335"/>
              <a:gd name="connsiteY12" fmla="*/ 643836 h 3565946"/>
              <a:gd name="connsiteX13" fmla="*/ 3268717 w 7072335"/>
              <a:gd name="connsiteY13" fmla="*/ 858549 h 3565946"/>
              <a:gd name="connsiteX14" fmla="*/ 3468039 w 7072335"/>
              <a:gd name="connsiteY14" fmla="*/ 774090 h 3565946"/>
              <a:gd name="connsiteX15" fmla="*/ 3645587 w 7072335"/>
              <a:gd name="connsiteY15" fmla="*/ 1003065 h 3565946"/>
              <a:gd name="connsiteX16" fmla="*/ 3781847 w 7072335"/>
              <a:gd name="connsiteY16" fmla="*/ 994431 h 3565946"/>
              <a:gd name="connsiteX17" fmla="*/ 3989801 w 7072335"/>
              <a:gd name="connsiteY17" fmla="*/ 964777 h 3565946"/>
              <a:gd name="connsiteX18" fmla="*/ 4150835 w 7072335"/>
              <a:gd name="connsiteY18" fmla="*/ 1817993 h 3565946"/>
              <a:gd name="connsiteX19" fmla="*/ 4403834 w 7072335"/>
              <a:gd name="connsiteY19" fmla="*/ 1881055 h 3565946"/>
              <a:gd name="connsiteX20" fmla="*/ 4511565 w 7072335"/>
              <a:gd name="connsiteY20" fmla="*/ 2033829 h 3565946"/>
              <a:gd name="connsiteX21" fmla="*/ 4791591 w 7072335"/>
              <a:gd name="connsiteY21" fmla="*/ 2012434 h 3565946"/>
              <a:gd name="connsiteX22" fmla="*/ 4992413 w 7072335"/>
              <a:gd name="connsiteY22" fmla="*/ 2099144 h 3565946"/>
              <a:gd name="connsiteX23" fmla="*/ 5169962 w 7072335"/>
              <a:gd name="connsiteY23" fmla="*/ 2095765 h 3565946"/>
              <a:gd name="connsiteX24" fmla="*/ 5397438 w 7072335"/>
              <a:gd name="connsiteY24" fmla="*/ 2544332 h 3565946"/>
              <a:gd name="connsiteX25" fmla="*/ 5593004 w 7072335"/>
              <a:gd name="connsiteY25" fmla="*/ 2838997 h 3565946"/>
              <a:gd name="connsiteX26" fmla="*/ 5808843 w 7072335"/>
              <a:gd name="connsiteY26" fmla="*/ 3029684 h 3565946"/>
              <a:gd name="connsiteX27" fmla="*/ 6110637 w 7072335"/>
              <a:gd name="connsiteY27" fmla="*/ 3245148 h 3565946"/>
              <a:gd name="connsiteX28" fmla="*/ 6317467 w 7072335"/>
              <a:gd name="connsiteY28" fmla="*/ 3405429 h 3565946"/>
              <a:gd name="connsiteX29" fmla="*/ 6573094 w 7072335"/>
              <a:gd name="connsiteY29" fmla="*/ 3484258 h 3565946"/>
              <a:gd name="connsiteX30" fmla="*/ 6859877 w 7072335"/>
              <a:gd name="connsiteY30" fmla="*/ 3544317 h 3565946"/>
              <a:gd name="connsiteX31" fmla="*/ 7072335 w 7072335"/>
              <a:gd name="connsiteY31" fmla="*/ 3537183 h 3565946"/>
              <a:gd name="connsiteX0" fmla="*/ 0 w 7104992"/>
              <a:gd name="connsiteY0" fmla="*/ 151352 h 3609057"/>
              <a:gd name="connsiteX1" fmla="*/ 355099 w 7104992"/>
              <a:gd name="connsiteY1" fmla="*/ 42495 h 3609057"/>
              <a:gd name="connsiteX2" fmla="*/ 620486 w 7104992"/>
              <a:gd name="connsiteY2" fmla="*/ 284233 h 3609057"/>
              <a:gd name="connsiteX3" fmla="*/ 1030013 w 7104992"/>
              <a:gd name="connsiteY3" fmla="*/ 78 h 3609057"/>
              <a:gd name="connsiteX4" fmla="*/ 1250356 w 7104992"/>
              <a:gd name="connsiteY4" fmla="*/ 316890 h 3609057"/>
              <a:gd name="connsiteX5" fmla="*/ 1513489 w 7104992"/>
              <a:gd name="connsiteY5" fmla="*/ 167868 h 3609057"/>
              <a:gd name="connsiteX6" fmla="*/ 1629103 w 7104992"/>
              <a:gd name="connsiteY6" fmla="*/ 324772 h 3609057"/>
              <a:gd name="connsiteX7" fmla="*/ 1733455 w 7104992"/>
              <a:gd name="connsiteY7" fmla="*/ 110811 h 3609057"/>
              <a:gd name="connsiteX8" fmla="*/ 1870841 w 7104992"/>
              <a:gd name="connsiteY8" fmla="*/ 309007 h 3609057"/>
              <a:gd name="connsiteX9" fmla="*/ 2144110 w 7104992"/>
              <a:gd name="connsiteY9" fmla="*/ 77779 h 3609057"/>
              <a:gd name="connsiteX10" fmla="*/ 2375337 w 7104992"/>
              <a:gd name="connsiteY10" fmla="*/ 316138 h 3609057"/>
              <a:gd name="connsiteX11" fmla="*/ 2827282 w 7104992"/>
              <a:gd name="connsiteY11" fmla="*/ 77779 h 3609057"/>
              <a:gd name="connsiteX12" fmla="*/ 3048000 w 7104992"/>
              <a:gd name="connsiteY12" fmla="*/ 643836 h 3609057"/>
              <a:gd name="connsiteX13" fmla="*/ 3268717 w 7104992"/>
              <a:gd name="connsiteY13" fmla="*/ 858549 h 3609057"/>
              <a:gd name="connsiteX14" fmla="*/ 3468039 w 7104992"/>
              <a:gd name="connsiteY14" fmla="*/ 774090 h 3609057"/>
              <a:gd name="connsiteX15" fmla="*/ 3645587 w 7104992"/>
              <a:gd name="connsiteY15" fmla="*/ 1003065 h 3609057"/>
              <a:gd name="connsiteX16" fmla="*/ 3781847 w 7104992"/>
              <a:gd name="connsiteY16" fmla="*/ 994431 h 3609057"/>
              <a:gd name="connsiteX17" fmla="*/ 3989801 w 7104992"/>
              <a:gd name="connsiteY17" fmla="*/ 964777 h 3609057"/>
              <a:gd name="connsiteX18" fmla="*/ 4150835 w 7104992"/>
              <a:gd name="connsiteY18" fmla="*/ 1817993 h 3609057"/>
              <a:gd name="connsiteX19" fmla="*/ 4403834 w 7104992"/>
              <a:gd name="connsiteY19" fmla="*/ 1881055 h 3609057"/>
              <a:gd name="connsiteX20" fmla="*/ 4511565 w 7104992"/>
              <a:gd name="connsiteY20" fmla="*/ 2033829 h 3609057"/>
              <a:gd name="connsiteX21" fmla="*/ 4791591 w 7104992"/>
              <a:gd name="connsiteY21" fmla="*/ 2012434 h 3609057"/>
              <a:gd name="connsiteX22" fmla="*/ 4992413 w 7104992"/>
              <a:gd name="connsiteY22" fmla="*/ 2099144 h 3609057"/>
              <a:gd name="connsiteX23" fmla="*/ 5169962 w 7104992"/>
              <a:gd name="connsiteY23" fmla="*/ 2095765 h 3609057"/>
              <a:gd name="connsiteX24" fmla="*/ 5397438 w 7104992"/>
              <a:gd name="connsiteY24" fmla="*/ 2544332 h 3609057"/>
              <a:gd name="connsiteX25" fmla="*/ 5593004 w 7104992"/>
              <a:gd name="connsiteY25" fmla="*/ 2838997 h 3609057"/>
              <a:gd name="connsiteX26" fmla="*/ 5808843 w 7104992"/>
              <a:gd name="connsiteY26" fmla="*/ 3029684 h 3609057"/>
              <a:gd name="connsiteX27" fmla="*/ 6110637 w 7104992"/>
              <a:gd name="connsiteY27" fmla="*/ 3245148 h 3609057"/>
              <a:gd name="connsiteX28" fmla="*/ 6317467 w 7104992"/>
              <a:gd name="connsiteY28" fmla="*/ 3405429 h 3609057"/>
              <a:gd name="connsiteX29" fmla="*/ 6573094 w 7104992"/>
              <a:gd name="connsiteY29" fmla="*/ 3484258 h 3609057"/>
              <a:gd name="connsiteX30" fmla="*/ 6859877 w 7104992"/>
              <a:gd name="connsiteY30" fmla="*/ 3544317 h 3609057"/>
              <a:gd name="connsiteX31" fmla="*/ 7104992 w 7104992"/>
              <a:gd name="connsiteY31" fmla="*/ 3591612 h 3609057"/>
              <a:gd name="connsiteX0" fmla="*/ 0 w 7104992"/>
              <a:gd name="connsiteY0" fmla="*/ 151352 h 3609057"/>
              <a:gd name="connsiteX1" fmla="*/ 355099 w 7104992"/>
              <a:gd name="connsiteY1" fmla="*/ 42495 h 3609057"/>
              <a:gd name="connsiteX2" fmla="*/ 620486 w 7104992"/>
              <a:gd name="connsiteY2" fmla="*/ 284233 h 3609057"/>
              <a:gd name="connsiteX3" fmla="*/ 1030013 w 7104992"/>
              <a:gd name="connsiteY3" fmla="*/ 78 h 3609057"/>
              <a:gd name="connsiteX4" fmla="*/ 1250356 w 7104992"/>
              <a:gd name="connsiteY4" fmla="*/ 316890 h 3609057"/>
              <a:gd name="connsiteX5" fmla="*/ 1513489 w 7104992"/>
              <a:gd name="connsiteY5" fmla="*/ 167868 h 3609057"/>
              <a:gd name="connsiteX6" fmla="*/ 1629103 w 7104992"/>
              <a:gd name="connsiteY6" fmla="*/ 324772 h 3609057"/>
              <a:gd name="connsiteX7" fmla="*/ 1733455 w 7104992"/>
              <a:gd name="connsiteY7" fmla="*/ 110811 h 3609057"/>
              <a:gd name="connsiteX8" fmla="*/ 1870841 w 7104992"/>
              <a:gd name="connsiteY8" fmla="*/ 309007 h 3609057"/>
              <a:gd name="connsiteX9" fmla="*/ 2144110 w 7104992"/>
              <a:gd name="connsiteY9" fmla="*/ 77779 h 3609057"/>
              <a:gd name="connsiteX10" fmla="*/ 2375337 w 7104992"/>
              <a:gd name="connsiteY10" fmla="*/ 316138 h 3609057"/>
              <a:gd name="connsiteX11" fmla="*/ 2585521 w 7104992"/>
              <a:gd name="connsiteY11" fmla="*/ 393464 h 3609057"/>
              <a:gd name="connsiteX12" fmla="*/ 3048000 w 7104992"/>
              <a:gd name="connsiteY12" fmla="*/ 643836 h 3609057"/>
              <a:gd name="connsiteX13" fmla="*/ 3268717 w 7104992"/>
              <a:gd name="connsiteY13" fmla="*/ 858549 h 3609057"/>
              <a:gd name="connsiteX14" fmla="*/ 3468039 w 7104992"/>
              <a:gd name="connsiteY14" fmla="*/ 774090 h 3609057"/>
              <a:gd name="connsiteX15" fmla="*/ 3645587 w 7104992"/>
              <a:gd name="connsiteY15" fmla="*/ 1003065 h 3609057"/>
              <a:gd name="connsiteX16" fmla="*/ 3781847 w 7104992"/>
              <a:gd name="connsiteY16" fmla="*/ 994431 h 3609057"/>
              <a:gd name="connsiteX17" fmla="*/ 3989801 w 7104992"/>
              <a:gd name="connsiteY17" fmla="*/ 964777 h 3609057"/>
              <a:gd name="connsiteX18" fmla="*/ 4150835 w 7104992"/>
              <a:gd name="connsiteY18" fmla="*/ 1817993 h 3609057"/>
              <a:gd name="connsiteX19" fmla="*/ 4403834 w 7104992"/>
              <a:gd name="connsiteY19" fmla="*/ 1881055 h 3609057"/>
              <a:gd name="connsiteX20" fmla="*/ 4511565 w 7104992"/>
              <a:gd name="connsiteY20" fmla="*/ 2033829 h 3609057"/>
              <a:gd name="connsiteX21" fmla="*/ 4791591 w 7104992"/>
              <a:gd name="connsiteY21" fmla="*/ 2012434 h 3609057"/>
              <a:gd name="connsiteX22" fmla="*/ 4992413 w 7104992"/>
              <a:gd name="connsiteY22" fmla="*/ 2099144 h 3609057"/>
              <a:gd name="connsiteX23" fmla="*/ 5169962 w 7104992"/>
              <a:gd name="connsiteY23" fmla="*/ 2095765 h 3609057"/>
              <a:gd name="connsiteX24" fmla="*/ 5397438 w 7104992"/>
              <a:gd name="connsiteY24" fmla="*/ 2544332 h 3609057"/>
              <a:gd name="connsiteX25" fmla="*/ 5593004 w 7104992"/>
              <a:gd name="connsiteY25" fmla="*/ 2838997 h 3609057"/>
              <a:gd name="connsiteX26" fmla="*/ 5808843 w 7104992"/>
              <a:gd name="connsiteY26" fmla="*/ 3029684 h 3609057"/>
              <a:gd name="connsiteX27" fmla="*/ 6110637 w 7104992"/>
              <a:gd name="connsiteY27" fmla="*/ 3245148 h 3609057"/>
              <a:gd name="connsiteX28" fmla="*/ 6317467 w 7104992"/>
              <a:gd name="connsiteY28" fmla="*/ 3405429 h 3609057"/>
              <a:gd name="connsiteX29" fmla="*/ 6573094 w 7104992"/>
              <a:gd name="connsiteY29" fmla="*/ 3484258 h 3609057"/>
              <a:gd name="connsiteX30" fmla="*/ 6859877 w 7104992"/>
              <a:gd name="connsiteY30" fmla="*/ 3544317 h 3609057"/>
              <a:gd name="connsiteX31" fmla="*/ 7104992 w 7104992"/>
              <a:gd name="connsiteY31" fmla="*/ 3591612 h 3609057"/>
              <a:gd name="connsiteX0" fmla="*/ 0 w 7104992"/>
              <a:gd name="connsiteY0" fmla="*/ 151355 h 3609060"/>
              <a:gd name="connsiteX1" fmla="*/ 226406 w 7104992"/>
              <a:gd name="connsiteY1" fmla="*/ 131708 h 3609060"/>
              <a:gd name="connsiteX2" fmla="*/ 620486 w 7104992"/>
              <a:gd name="connsiteY2" fmla="*/ 284236 h 3609060"/>
              <a:gd name="connsiteX3" fmla="*/ 1030013 w 7104992"/>
              <a:gd name="connsiteY3" fmla="*/ 81 h 3609060"/>
              <a:gd name="connsiteX4" fmla="*/ 1250356 w 7104992"/>
              <a:gd name="connsiteY4" fmla="*/ 316893 h 3609060"/>
              <a:gd name="connsiteX5" fmla="*/ 1513489 w 7104992"/>
              <a:gd name="connsiteY5" fmla="*/ 167871 h 3609060"/>
              <a:gd name="connsiteX6" fmla="*/ 1629103 w 7104992"/>
              <a:gd name="connsiteY6" fmla="*/ 324775 h 3609060"/>
              <a:gd name="connsiteX7" fmla="*/ 1733455 w 7104992"/>
              <a:gd name="connsiteY7" fmla="*/ 110814 h 3609060"/>
              <a:gd name="connsiteX8" fmla="*/ 1870841 w 7104992"/>
              <a:gd name="connsiteY8" fmla="*/ 309010 h 3609060"/>
              <a:gd name="connsiteX9" fmla="*/ 2144110 w 7104992"/>
              <a:gd name="connsiteY9" fmla="*/ 77782 h 3609060"/>
              <a:gd name="connsiteX10" fmla="*/ 2375337 w 7104992"/>
              <a:gd name="connsiteY10" fmla="*/ 316141 h 3609060"/>
              <a:gd name="connsiteX11" fmla="*/ 2585521 w 7104992"/>
              <a:gd name="connsiteY11" fmla="*/ 393467 h 3609060"/>
              <a:gd name="connsiteX12" fmla="*/ 3048000 w 7104992"/>
              <a:gd name="connsiteY12" fmla="*/ 643839 h 3609060"/>
              <a:gd name="connsiteX13" fmla="*/ 3268717 w 7104992"/>
              <a:gd name="connsiteY13" fmla="*/ 858552 h 3609060"/>
              <a:gd name="connsiteX14" fmla="*/ 3468039 w 7104992"/>
              <a:gd name="connsiteY14" fmla="*/ 774093 h 3609060"/>
              <a:gd name="connsiteX15" fmla="*/ 3645587 w 7104992"/>
              <a:gd name="connsiteY15" fmla="*/ 1003068 h 3609060"/>
              <a:gd name="connsiteX16" fmla="*/ 3781847 w 7104992"/>
              <a:gd name="connsiteY16" fmla="*/ 994434 h 3609060"/>
              <a:gd name="connsiteX17" fmla="*/ 3989801 w 7104992"/>
              <a:gd name="connsiteY17" fmla="*/ 964780 h 3609060"/>
              <a:gd name="connsiteX18" fmla="*/ 4150835 w 7104992"/>
              <a:gd name="connsiteY18" fmla="*/ 1817996 h 3609060"/>
              <a:gd name="connsiteX19" fmla="*/ 4403834 w 7104992"/>
              <a:gd name="connsiteY19" fmla="*/ 1881058 h 3609060"/>
              <a:gd name="connsiteX20" fmla="*/ 4511565 w 7104992"/>
              <a:gd name="connsiteY20" fmla="*/ 2033832 h 3609060"/>
              <a:gd name="connsiteX21" fmla="*/ 4791591 w 7104992"/>
              <a:gd name="connsiteY21" fmla="*/ 2012437 h 3609060"/>
              <a:gd name="connsiteX22" fmla="*/ 4992413 w 7104992"/>
              <a:gd name="connsiteY22" fmla="*/ 2099147 h 3609060"/>
              <a:gd name="connsiteX23" fmla="*/ 5169962 w 7104992"/>
              <a:gd name="connsiteY23" fmla="*/ 2095768 h 3609060"/>
              <a:gd name="connsiteX24" fmla="*/ 5397438 w 7104992"/>
              <a:gd name="connsiteY24" fmla="*/ 2544335 h 3609060"/>
              <a:gd name="connsiteX25" fmla="*/ 5593004 w 7104992"/>
              <a:gd name="connsiteY25" fmla="*/ 2839000 h 3609060"/>
              <a:gd name="connsiteX26" fmla="*/ 5808843 w 7104992"/>
              <a:gd name="connsiteY26" fmla="*/ 3029687 h 3609060"/>
              <a:gd name="connsiteX27" fmla="*/ 6110637 w 7104992"/>
              <a:gd name="connsiteY27" fmla="*/ 3245151 h 3609060"/>
              <a:gd name="connsiteX28" fmla="*/ 6317467 w 7104992"/>
              <a:gd name="connsiteY28" fmla="*/ 3405432 h 3609060"/>
              <a:gd name="connsiteX29" fmla="*/ 6573094 w 7104992"/>
              <a:gd name="connsiteY29" fmla="*/ 3484261 h 3609060"/>
              <a:gd name="connsiteX30" fmla="*/ 6859877 w 7104992"/>
              <a:gd name="connsiteY30" fmla="*/ 3544320 h 3609060"/>
              <a:gd name="connsiteX31" fmla="*/ 7104992 w 7104992"/>
              <a:gd name="connsiteY31" fmla="*/ 3591615 h 3609060"/>
              <a:gd name="connsiteX0" fmla="*/ 0 w 7104992"/>
              <a:gd name="connsiteY0" fmla="*/ 152460 h 3610165"/>
              <a:gd name="connsiteX1" fmla="*/ 226406 w 7104992"/>
              <a:gd name="connsiteY1" fmla="*/ 132813 h 3610165"/>
              <a:gd name="connsiteX2" fmla="*/ 382900 w 7104992"/>
              <a:gd name="connsiteY2" fmla="*/ 207282 h 3610165"/>
              <a:gd name="connsiteX3" fmla="*/ 1030013 w 7104992"/>
              <a:gd name="connsiteY3" fmla="*/ 1186 h 3610165"/>
              <a:gd name="connsiteX4" fmla="*/ 1250356 w 7104992"/>
              <a:gd name="connsiteY4" fmla="*/ 317998 h 3610165"/>
              <a:gd name="connsiteX5" fmla="*/ 1513489 w 7104992"/>
              <a:gd name="connsiteY5" fmla="*/ 168976 h 3610165"/>
              <a:gd name="connsiteX6" fmla="*/ 1629103 w 7104992"/>
              <a:gd name="connsiteY6" fmla="*/ 325880 h 3610165"/>
              <a:gd name="connsiteX7" fmla="*/ 1733455 w 7104992"/>
              <a:gd name="connsiteY7" fmla="*/ 111919 h 3610165"/>
              <a:gd name="connsiteX8" fmla="*/ 1870841 w 7104992"/>
              <a:gd name="connsiteY8" fmla="*/ 310115 h 3610165"/>
              <a:gd name="connsiteX9" fmla="*/ 2144110 w 7104992"/>
              <a:gd name="connsiteY9" fmla="*/ 78887 h 3610165"/>
              <a:gd name="connsiteX10" fmla="*/ 2375337 w 7104992"/>
              <a:gd name="connsiteY10" fmla="*/ 317246 h 3610165"/>
              <a:gd name="connsiteX11" fmla="*/ 2585521 w 7104992"/>
              <a:gd name="connsiteY11" fmla="*/ 394572 h 3610165"/>
              <a:gd name="connsiteX12" fmla="*/ 3048000 w 7104992"/>
              <a:gd name="connsiteY12" fmla="*/ 644944 h 3610165"/>
              <a:gd name="connsiteX13" fmla="*/ 3268717 w 7104992"/>
              <a:gd name="connsiteY13" fmla="*/ 859657 h 3610165"/>
              <a:gd name="connsiteX14" fmla="*/ 3468039 w 7104992"/>
              <a:gd name="connsiteY14" fmla="*/ 775198 h 3610165"/>
              <a:gd name="connsiteX15" fmla="*/ 3645587 w 7104992"/>
              <a:gd name="connsiteY15" fmla="*/ 1004173 h 3610165"/>
              <a:gd name="connsiteX16" fmla="*/ 3781847 w 7104992"/>
              <a:gd name="connsiteY16" fmla="*/ 995539 h 3610165"/>
              <a:gd name="connsiteX17" fmla="*/ 3989801 w 7104992"/>
              <a:gd name="connsiteY17" fmla="*/ 965885 h 3610165"/>
              <a:gd name="connsiteX18" fmla="*/ 4150835 w 7104992"/>
              <a:gd name="connsiteY18" fmla="*/ 1819101 h 3610165"/>
              <a:gd name="connsiteX19" fmla="*/ 4403834 w 7104992"/>
              <a:gd name="connsiteY19" fmla="*/ 1882163 h 3610165"/>
              <a:gd name="connsiteX20" fmla="*/ 4511565 w 7104992"/>
              <a:gd name="connsiteY20" fmla="*/ 2034937 h 3610165"/>
              <a:gd name="connsiteX21" fmla="*/ 4791591 w 7104992"/>
              <a:gd name="connsiteY21" fmla="*/ 2013542 h 3610165"/>
              <a:gd name="connsiteX22" fmla="*/ 4992413 w 7104992"/>
              <a:gd name="connsiteY22" fmla="*/ 2100252 h 3610165"/>
              <a:gd name="connsiteX23" fmla="*/ 5169962 w 7104992"/>
              <a:gd name="connsiteY23" fmla="*/ 2096873 h 3610165"/>
              <a:gd name="connsiteX24" fmla="*/ 5397438 w 7104992"/>
              <a:gd name="connsiteY24" fmla="*/ 2545440 h 3610165"/>
              <a:gd name="connsiteX25" fmla="*/ 5593004 w 7104992"/>
              <a:gd name="connsiteY25" fmla="*/ 2840105 h 3610165"/>
              <a:gd name="connsiteX26" fmla="*/ 5808843 w 7104992"/>
              <a:gd name="connsiteY26" fmla="*/ 3030792 h 3610165"/>
              <a:gd name="connsiteX27" fmla="*/ 6110637 w 7104992"/>
              <a:gd name="connsiteY27" fmla="*/ 3246256 h 3610165"/>
              <a:gd name="connsiteX28" fmla="*/ 6317467 w 7104992"/>
              <a:gd name="connsiteY28" fmla="*/ 3406537 h 3610165"/>
              <a:gd name="connsiteX29" fmla="*/ 6573094 w 7104992"/>
              <a:gd name="connsiteY29" fmla="*/ 3485366 h 3610165"/>
              <a:gd name="connsiteX30" fmla="*/ 6859877 w 7104992"/>
              <a:gd name="connsiteY30" fmla="*/ 3545425 h 3610165"/>
              <a:gd name="connsiteX31" fmla="*/ 7104992 w 7104992"/>
              <a:gd name="connsiteY31" fmla="*/ 3592720 h 3610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1250356 w 7104992"/>
              <a:gd name="connsiteY4" fmla="*/ 249998 h 3542165"/>
              <a:gd name="connsiteX5" fmla="*/ 1513489 w 7104992"/>
              <a:gd name="connsiteY5" fmla="*/ 100976 h 3542165"/>
              <a:gd name="connsiteX6" fmla="*/ 1629103 w 7104992"/>
              <a:gd name="connsiteY6" fmla="*/ 257880 h 3542165"/>
              <a:gd name="connsiteX7" fmla="*/ 1733455 w 7104992"/>
              <a:gd name="connsiteY7" fmla="*/ 43919 h 3542165"/>
              <a:gd name="connsiteX8" fmla="*/ 1870841 w 7104992"/>
              <a:gd name="connsiteY8" fmla="*/ 242115 h 3542165"/>
              <a:gd name="connsiteX9" fmla="*/ 2144110 w 7104992"/>
              <a:gd name="connsiteY9" fmla="*/ 10887 h 3542165"/>
              <a:gd name="connsiteX10" fmla="*/ 2375337 w 7104992"/>
              <a:gd name="connsiteY10" fmla="*/ 249246 h 3542165"/>
              <a:gd name="connsiteX11" fmla="*/ 2585521 w 7104992"/>
              <a:gd name="connsiteY11" fmla="*/ 326572 h 3542165"/>
              <a:gd name="connsiteX12" fmla="*/ 3048000 w 7104992"/>
              <a:gd name="connsiteY12" fmla="*/ 576944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513489 w 7104992"/>
              <a:gd name="connsiteY5" fmla="*/ 100976 h 3542165"/>
              <a:gd name="connsiteX6" fmla="*/ 1629103 w 7104992"/>
              <a:gd name="connsiteY6" fmla="*/ 257880 h 3542165"/>
              <a:gd name="connsiteX7" fmla="*/ 1733455 w 7104992"/>
              <a:gd name="connsiteY7" fmla="*/ 43919 h 3542165"/>
              <a:gd name="connsiteX8" fmla="*/ 1870841 w 7104992"/>
              <a:gd name="connsiteY8" fmla="*/ 242115 h 3542165"/>
              <a:gd name="connsiteX9" fmla="*/ 2144110 w 7104992"/>
              <a:gd name="connsiteY9" fmla="*/ 10887 h 3542165"/>
              <a:gd name="connsiteX10" fmla="*/ 2375337 w 7104992"/>
              <a:gd name="connsiteY10" fmla="*/ 249246 h 3542165"/>
              <a:gd name="connsiteX11" fmla="*/ 2585521 w 7104992"/>
              <a:gd name="connsiteY11" fmla="*/ 326572 h 3542165"/>
              <a:gd name="connsiteX12" fmla="*/ 3048000 w 7104992"/>
              <a:gd name="connsiteY12" fmla="*/ 576944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629103 w 7104992"/>
              <a:gd name="connsiteY6" fmla="*/ 257880 h 3542165"/>
              <a:gd name="connsiteX7" fmla="*/ 1733455 w 7104992"/>
              <a:gd name="connsiteY7" fmla="*/ 43919 h 3542165"/>
              <a:gd name="connsiteX8" fmla="*/ 1870841 w 7104992"/>
              <a:gd name="connsiteY8" fmla="*/ 242115 h 3542165"/>
              <a:gd name="connsiteX9" fmla="*/ 2144110 w 7104992"/>
              <a:gd name="connsiteY9" fmla="*/ 10887 h 3542165"/>
              <a:gd name="connsiteX10" fmla="*/ 2375337 w 7104992"/>
              <a:gd name="connsiteY10" fmla="*/ 249246 h 3542165"/>
              <a:gd name="connsiteX11" fmla="*/ 2585521 w 7104992"/>
              <a:gd name="connsiteY11" fmla="*/ 326572 h 3542165"/>
              <a:gd name="connsiteX12" fmla="*/ 3048000 w 7104992"/>
              <a:gd name="connsiteY12" fmla="*/ 576944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733455 w 7104992"/>
              <a:gd name="connsiteY7" fmla="*/ 43919 h 3542165"/>
              <a:gd name="connsiteX8" fmla="*/ 1870841 w 7104992"/>
              <a:gd name="connsiteY8" fmla="*/ 242115 h 3542165"/>
              <a:gd name="connsiteX9" fmla="*/ 2144110 w 7104992"/>
              <a:gd name="connsiteY9" fmla="*/ 10887 h 3542165"/>
              <a:gd name="connsiteX10" fmla="*/ 2375337 w 7104992"/>
              <a:gd name="connsiteY10" fmla="*/ 249246 h 3542165"/>
              <a:gd name="connsiteX11" fmla="*/ 2585521 w 7104992"/>
              <a:gd name="connsiteY11" fmla="*/ 326572 h 3542165"/>
              <a:gd name="connsiteX12" fmla="*/ 3048000 w 7104992"/>
              <a:gd name="connsiteY12" fmla="*/ 576944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42115 h 3542165"/>
              <a:gd name="connsiteX9" fmla="*/ 2144110 w 7104992"/>
              <a:gd name="connsiteY9" fmla="*/ 10887 h 3542165"/>
              <a:gd name="connsiteX10" fmla="*/ 2375337 w 7104992"/>
              <a:gd name="connsiteY10" fmla="*/ 249246 h 3542165"/>
              <a:gd name="connsiteX11" fmla="*/ 2585521 w 7104992"/>
              <a:gd name="connsiteY11" fmla="*/ 326572 h 3542165"/>
              <a:gd name="connsiteX12" fmla="*/ 3048000 w 7104992"/>
              <a:gd name="connsiteY12" fmla="*/ 576944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42115 h 3542165"/>
              <a:gd name="connsiteX9" fmla="*/ 2104512 w 7104992"/>
              <a:gd name="connsiteY9" fmla="*/ 289667 h 3542165"/>
              <a:gd name="connsiteX10" fmla="*/ 2375337 w 7104992"/>
              <a:gd name="connsiteY10" fmla="*/ 249246 h 3542165"/>
              <a:gd name="connsiteX11" fmla="*/ 2585521 w 7104992"/>
              <a:gd name="connsiteY11" fmla="*/ 326572 h 3542165"/>
              <a:gd name="connsiteX12" fmla="*/ 3048000 w 7104992"/>
              <a:gd name="connsiteY12" fmla="*/ 576944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104512 w 7104992"/>
              <a:gd name="connsiteY9" fmla="*/ 289667 h 3542165"/>
              <a:gd name="connsiteX10" fmla="*/ 2375337 w 7104992"/>
              <a:gd name="connsiteY10" fmla="*/ 249246 h 3542165"/>
              <a:gd name="connsiteX11" fmla="*/ 2585521 w 7104992"/>
              <a:gd name="connsiteY11" fmla="*/ 326572 h 3542165"/>
              <a:gd name="connsiteX12" fmla="*/ 3048000 w 7104992"/>
              <a:gd name="connsiteY12" fmla="*/ 576944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124311 w 7104992"/>
              <a:gd name="connsiteY9" fmla="*/ 256214 h 3542165"/>
              <a:gd name="connsiteX10" fmla="*/ 2375337 w 7104992"/>
              <a:gd name="connsiteY10" fmla="*/ 249246 h 3542165"/>
              <a:gd name="connsiteX11" fmla="*/ 2585521 w 7104992"/>
              <a:gd name="connsiteY11" fmla="*/ 326572 h 3542165"/>
              <a:gd name="connsiteX12" fmla="*/ 3048000 w 7104992"/>
              <a:gd name="connsiteY12" fmla="*/ 576944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124311 w 7104992"/>
              <a:gd name="connsiteY9" fmla="*/ 256214 h 3542165"/>
              <a:gd name="connsiteX10" fmla="*/ 2375337 w 7104992"/>
              <a:gd name="connsiteY10" fmla="*/ 249246 h 3542165"/>
              <a:gd name="connsiteX11" fmla="*/ 2585521 w 7104992"/>
              <a:gd name="connsiteY11" fmla="*/ 326572 h 3542165"/>
              <a:gd name="connsiteX12" fmla="*/ 2694159 w 7104992"/>
              <a:gd name="connsiteY12" fmla="*/ 518329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124311 w 7104992"/>
              <a:gd name="connsiteY9" fmla="*/ 256214 h 3542165"/>
              <a:gd name="connsiteX10" fmla="*/ 2198416 w 7104992"/>
              <a:gd name="connsiteY10" fmla="*/ 389923 h 3542165"/>
              <a:gd name="connsiteX11" fmla="*/ 2585521 w 7104992"/>
              <a:gd name="connsiteY11" fmla="*/ 326572 h 3542165"/>
              <a:gd name="connsiteX12" fmla="*/ 2694159 w 7104992"/>
              <a:gd name="connsiteY12" fmla="*/ 518329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585521 w 7104992"/>
              <a:gd name="connsiteY11" fmla="*/ 326572 h 3542165"/>
              <a:gd name="connsiteX12" fmla="*/ 2694159 w 7104992"/>
              <a:gd name="connsiteY12" fmla="*/ 518329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94159 w 7104992"/>
              <a:gd name="connsiteY12" fmla="*/ 518329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3268717 w 7104992"/>
              <a:gd name="connsiteY13" fmla="*/ 791657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50835 w 7104992"/>
              <a:gd name="connsiteY18" fmla="*/ 1751101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03834 w 7104992"/>
              <a:gd name="connsiteY19" fmla="*/ 1814163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11565 w 7104992"/>
              <a:gd name="connsiteY20" fmla="*/ 1966937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791591 w 7104992"/>
              <a:gd name="connsiteY21" fmla="*/ 1945542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92413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5065264 w 7104992"/>
              <a:gd name="connsiteY22" fmla="*/ 2032252 h 3542165"/>
              <a:gd name="connsiteX23" fmla="*/ 5169962 w 7104992"/>
              <a:gd name="connsiteY23" fmla="*/ 2028873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5065264 w 7104992"/>
              <a:gd name="connsiteY22" fmla="*/ 2032252 h 3542165"/>
              <a:gd name="connsiteX23" fmla="*/ 5086704 w 7104992"/>
              <a:gd name="connsiteY23" fmla="*/ 2263334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50787 w 7104992"/>
              <a:gd name="connsiteY22" fmla="*/ 2172929 h 3542165"/>
              <a:gd name="connsiteX23" fmla="*/ 5086704 w 7104992"/>
              <a:gd name="connsiteY23" fmla="*/ 2263334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19566 w 7104992"/>
              <a:gd name="connsiteY22" fmla="*/ 2301883 h 3542165"/>
              <a:gd name="connsiteX23" fmla="*/ 5086704 w 7104992"/>
              <a:gd name="connsiteY23" fmla="*/ 2263334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19566 w 7104992"/>
              <a:gd name="connsiteY22" fmla="*/ 2301883 h 3542165"/>
              <a:gd name="connsiteX23" fmla="*/ 5107519 w 7104992"/>
              <a:gd name="connsiteY23" fmla="*/ 2404011 h 3542165"/>
              <a:gd name="connsiteX24" fmla="*/ 5397438 w 7104992"/>
              <a:gd name="connsiteY24" fmla="*/ 2477440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19566 w 7104992"/>
              <a:gd name="connsiteY22" fmla="*/ 2301883 h 3542165"/>
              <a:gd name="connsiteX23" fmla="*/ 5107519 w 7104992"/>
              <a:gd name="connsiteY23" fmla="*/ 2404011 h 3542165"/>
              <a:gd name="connsiteX24" fmla="*/ 5387031 w 7104992"/>
              <a:gd name="connsiteY24" fmla="*/ 2606394 h 3542165"/>
              <a:gd name="connsiteX25" fmla="*/ 5593004 w 7104992"/>
              <a:gd name="connsiteY25" fmla="*/ 2772105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19566 w 7104992"/>
              <a:gd name="connsiteY22" fmla="*/ 2301883 h 3542165"/>
              <a:gd name="connsiteX23" fmla="*/ 5107519 w 7104992"/>
              <a:gd name="connsiteY23" fmla="*/ 2404011 h 3542165"/>
              <a:gd name="connsiteX24" fmla="*/ 5387031 w 7104992"/>
              <a:gd name="connsiteY24" fmla="*/ 2606394 h 3542165"/>
              <a:gd name="connsiteX25" fmla="*/ 5613818 w 7104992"/>
              <a:gd name="connsiteY25" fmla="*/ 2842443 h 3542165"/>
              <a:gd name="connsiteX26" fmla="*/ 5808843 w 7104992"/>
              <a:gd name="connsiteY26" fmla="*/ 2962792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19566 w 7104992"/>
              <a:gd name="connsiteY22" fmla="*/ 2301883 h 3542165"/>
              <a:gd name="connsiteX23" fmla="*/ 5107519 w 7104992"/>
              <a:gd name="connsiteY23" fmla="*/ 2404011 h 3542165"/>
              <a:gd name="connsiteX24" fmla="*/ 5387031 w 7104992"/>
              <a:gd name="connsiteY24" fmla="*/ 2606394 h 3542165"/>
              <a:gd name="connsiteX25" fmla="*/ 5613818 w 7104992"/>
              <a:gd name="connsiteY25" fmla="*/ 2842443 h 3542165"/>
              <a:gd name="connsiteX26" fmla="*/ 5871285 w 7104992"/>
              <a:gd name="connsiteY26" fmla="*/ 2997961 h 3542165"/>
              <a:gd name="connsiteX27" fmla="*/ 6110637 w 7104992"/>
              <a:gd name="connsiteY27" fmla="*/ 3178256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19566 w 7104992"/>
              <a:gd name="connsiteY22" fmla="*/ 2301883 h 3542165"/>
              <a:gd name="connsiteX23" fmla="*/ 5107519 w 7104992"/>
              <a:gd name="connsiteY23" fmla="*/ 2404011 h 3542165"/>
              <a:gd name="connsiteX24" fmla="*/ 5387031 w 7104992"/>
              <a:gd name="connsiteY24" fmla="*/ 2606394 h 3542165"/>
              <a:gd name="connsiteX25" fmla="*/ 5613818 w 7104992"/>
              <a:gd name="connsiteY25" fmla="*/ 2842443 h 3542165"/>
              <a:gd name="connsiteX26" fmla="*/ 5871285 w 7104992"/>
              <a:gd name="connsiteY26" fmla="*/ 2997961 h 3542165"/>
              <a:gd name="connsiteX27" fmla="*/ 6141858 w 7104992"/>
              <a:gd name="connsiteY27" fmla="*/ 3049302 h 3542165"/>
              <a:gd name="connsiteX28" fmla="*/ 6317467 w 7104992"/>
              <a:gd name="connsiteY28" fmla="*/ 3338537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19566 w 7104992"/>
              <a:gd name="connsiteY22" fmla="*/ 2301883 h 3542165"/>
              <a:gd name="connsiteX23" fmla="*/ 5107519 w 7104992"/>
              <a:gd name="connsiteY23" fmla="*/ 2404011 h 3542165"/>
              <a:gd name="connsiteX24" fmla="*/ 5387031 w 7104992"/>
              <a:gd name="connsiteY24" fmla="*/ 2606394 h 3542165"/>
              <a:gd name="connsiteX25" fmla="*/ 5613818 w 7104992"/>
              <a:gd name="connsiteY25" fmla="*/ 2842443 h 3542165"/>
              <a:gd name="connsiteX26" fmla="*/ 5871285 w 7104992"/>
              <a:gd name="connsiteY26" fmla="*/ 2997961 h 3542165"/>
              <a:gd name="connsiteX27" fmla="*/ 6141858 w 7104992"/>
              <a:gd name="connsiteY27" fmla="*/ 3049302 h 3542165"/>
              <a:gd name="connsiteX28" fmla="*/ 6431946 w 7104992"/>
              <a:gd name="connsiteY28" fmla="*/ 3197860 h 3542165"/>
              <a:gd name="connsiteX29" fmla="*/ 6573094 w 7104992"/>
              <a:gd name="connsiteY29" fmla="*/ 3417366 h 3542165"/>
              <a:gd name="connsiteX30" fmla="*/ 6859877 w 7104992"/>
              <a:gd name="connsiteY30" fmla="*/ 3477425 h 3542165"/>
              <a:gd name="connsiteX31" fmla="*/ 7104992 w 7104992"/>
              <a:gd name="connsiteY31" fmla="*/ 3524720 h 3542165"/>
              <a:gd name="connsiteX0" fmla="*/ 0 w 7104992"/>
              <a:gd name="connsiteY0" fmla="*/ 84460 h 3542165"/>
              <a:gd name="connsiteX1" fmla="*/ 226406 w 7104992"/>
              <a:gd name="connsiteY1" fmla="*/ 64813 h 3542165"/>
              <a:gd name="connsiteX2" fmla="*/ 382900 w 7104992"/>
              <a:gd name="connsiteY2" fmla="*/ 139282 h 3542165"/>
              <a:gd name="connsiteX3" fmla="*/ 604336 w 7104992"/>
              <a:gd name="connsiteY3" fmla="*/ 55849 h 3542165"/>
              <a:gd name="connsiteX4" fmla="*/ 814780 w 7104992"/>
              <a:gd name="connsiteY4" fmla="*/ 171940 h 3542165"/>
              <a:gd name="connsiteX5" fmla="*/ 1077912 w 7104992"/>
              <a:gd name="connsiteY5" fmla="*/ 45220 h 3542165"/>
              <a:gd name="connsiteX6" fmla="*/ 1332119 w 7104992"/>
              <a:gd name="connsiteY6" fmla="*/ 179821 h 3542165"/>
              <a:gd name="connsiteX7" fmla="*/ 1495868 w 7104992"/>
              <a:gd name="connsiteY7" fmla="*/ 55071 h 3542165"/>
              <a:gd name="connsiteX8" fmla="*/ 1870841 w 7104992"/>
              <a:gd name="connsiteY8" fmla="*/ 208661 h 3542165"/>
              <a:gd name="connsiteX9" fmla="*/ 2082683 w 7104992"/>
              <a:gd name="connsiteY9" fmla="*/ 244491 h 3542165"/>
              <a:gd name="connsiteX10" fmla="*/ 2198416 w 7104992"/>
              <a:gd name="connsiteY10" fmla="*/ 389923 h 3542165"/>
              <a:gd name="connsiteX11" fmla="*/ 2439822 w 7104992"/>
              <a:gd name="connsiteY11" fmla="*/ 432079 h 3542165"/>
              <a:gd name="connsiteX12" fmla="*/ 2631715 w 7104992"/>
              <a:gd name="connsiteY12" fmla="*/ 518329 h 3542165"/>
              <a:gd name="connsiteX13" fmla="*/ 2987725 w 7104992"/>
              <a:gd name="connsiteY13" fmla="*/ 686149 h 3542165"/>
              <a:gd name="connsiteX14" fmla="*/ 3468039 w 7104992"/>
              <a:gd name="connsiteY14" fmla="*/ 707198 h 3542165"/>
              <a:gd name="connsiteX15" fmla="*/ 3645587 w 7104992"/>
              <a:gd name="connsiteY15" fmla="*/ 936173 h 3542165"/>
              <a:gd name="connsiteX16" fmla="*/ 3781847 w 7104992"/>
              <a:gd name="connsiteY16" fmla="*/ 927539 h 3542165"/>
              <a:gd name="connsiteX17" fmla="*/ 3989801 w 7104992"/>
              <a:gd name="connsiteY17" fmla="*/ 897885 h 3542165"/>
              <a:gd name="connsiteX18" fmla="*/ 4182056 w 7104992"/>
              <a:gd name="connsiteY18" fmla="*/ 1340793 h 3542165"/>
              <a:gd name="connsiteX19" fmla="*/ 4424648 w 7104992"/>
              <a:gd name="connsiteY19" fmla="*/ 1626594 h 3542165"/>
              <a:gd name="connsiteX20" fmla="*/ 4574008 w 7104992"/>
              <a:gd name="connsiteY20" fmla="*/ 1873152 h 3542165"/>
              <a:gd name="connsiteX21" fmla="*/ 4812406 w 7104992"/>
              <a:gd name="connsiteY21" fmla="*/ 2039327 h 3542165"/>
              <a:gd name="connsiteX22" fmla="*/ 4919566 w 7104992"/>
              <a:gd name="connsiteY22" fmla="*/ 2301883 h 3542165"/>
              <a:gd name="connsiteX23" fmla="*/ 5107519 w 7104992"/>
              <a:gd name="connsiteY23" fmla="*/ 2404011 h 3542165"/>
              <a:gd name="connsiteX24" fmla="*/ 5387031 w 7104992"/>
              <a:gd name="connsiteY24" fmla="*/ 2606394 h 3542165"/>
              <a:gd name="connsiteX25" fmla="*/ 5613818 w 7104992"/>
              <a:gd name="connsiteY25" fmla="*/ 2842443 h 3542165"/>
              <a:gd name="connsiteX26" fmla="*/ 5871285 w 7104992"/>
              <a:gd name="connsiteY26" fmla="*/ 2997961 h 3542165"/>
              <a:gd name="connsiteX27" fmla="*/ 6141858 w 7104992"/>
              <a:gd name="connsiteY27" fmla="*/ 3049302 h 3542165"/>
              <a:gd name="connsiteX28" fmla="*/ 6431946 w 7104992"/>
              <a:gd name="connsiteY28" fmla="*/ 3197860 h 3542165"/>
              <a:gd name="connsiteX29" fmla="*/ 6625130 w 7104992"/>
              <a:gd name="connsiteY29" fmla="*/ 3218073 h 3542165"/>
              <a:gd name="connsiteX30" fmla="*/ 6859877 w 7104992"/>
              <a:gd name="connsiteY30" fmla="*/ 3477425 h 3542165"/>
              <a:gd name="connsiteX31" fmla="*/ 7104992 w 7104992"/>
              <a:gd name="connsiteY31" fmla="*/ 3524720 h 3542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7104992" h="3542165">
                <a:moveTo>
                  <a:pt x="0" y="84460"/>
                </a:moveTo>
                <a:cubicBezTo>
                  <a:pt x="159406" y="-88085"/>
                  <a:pt x="162589" y="55676"/>
                  <a:pt x="226406" y="64813"/>
                </a:cubicBezTo>
                <a:cubicBezTo>
                  <a:pt x="290223" y="73950"/>
                  <a:pt x="319912" y="140776"/>
                  <a:pt x="382900" y="139282"/>
                </a:cubicBezTo>
                <a:cubicBezTo>
                  <a:pt x="445888" y="137788"/>
                  <a:pt x="532356" y="50406"/>
                  <a:pt x="604336" y="55849"/>
                </a:cubicBezTo>
                <a:cubicBezTo>
                  <a:pt x="676316" y="61292"/>
                  <a:pt x="735851" y="173711"/>
                  <a:pt x="814780" y="171940"/>
                </a:cubicBezTo>
                <a:cubicBezTo>
                  <a:pt x="893709" y="170169"/>
                  <a:pt x="991689" y="43907"/>
                  <a:pt x="1077912" y="45220"/>
                </a:cubicBezTo>
                <a:cubicBezTo>
                  <a:pt x="1164135" y="46533"/>
                  <a:pt x="1262460" y="178179"/>
                  <a:pt x="1332119" y="179821"/>
                </a:cubicBezTo>
                <a:cubicBezTo>
                  <a:pt x="1401778" y="181463"/>
                  <a:pt x="1406081" y="50264"/>
                  <a:pt x="1495868" y="55071"/>
                </a:cubicBezTo>
                <a:cubicBezTo>
                  <a:pt x="1585655" y="59878"/>
                  <a:pt x="1773038" y="177091"/>
                  <a:pt x="1870841" y="208661"/>
                </a:cubicBezTo>
                <a:cubicBezTo>
                  <a:pt x="1968644" y="240231"/>
                  <a:pt x="2028087" y="214281"/>
                  <a:pt x="2082683" y="244491"/>
                </a:cubicBezTo>
                <a:cubicBezTo>
                  <a:pt x="2137279" y="274701"/>
                  <a:pt x="2138893" y="358658"/>
                  <a:pt x="2198416" y="389923"/>
                </a:cubicBezTo>
                <a:cubicBezTo>
                  <a:pt x="2257939" y="421188"/>
                  <a:pt x="2367606" y="410678"/>
                  <a:pt x="2439822" y="432079"/>
                </a:cubicBezTo>
                <a:cubicBezTo>
                  <a:pt x="2512039" y="453480"/>
                  <a:pt x="2540398" y="475984"/>
                  <a:pt x="2631715" y="518329"/>
                </a:cubicBezTo>
                <a:cubicBezTo>
                  <a:pt x="2723032" y="560674"/>
                  <a:pt x="2848338" y="654671"/>
                  <a:pt x="2987725" y="686149"/>
                </a:cubicBezTo>
                <a:cubicBezTo>
                  <a:pt x="3127112" y="717627"/>
                  <a:pt x="3358395" y="665527"/>
                  <a:pt x="3468039" y="707198"/>
                </a:cubicBezTo>
                <a:cubicBezTo>
                  <a:pt x="3577683" y="748869"/>
                  <a:pt x="3593286" y="899450"/>
                  <a:pt x="3645587" y="936173"/>
                </a:cubicBezTo>
                <a:cubicBezTo>
                  <a:pt x="3697888" y="972897"/>
                  <a:pt x="3724478" y="933920"/>
                  <a:pt x="3781847" y="927539"/>
                </a:cubicBezTo>
                <a:cubicBezTo>
                  <a:pt x="3839216" y="921158"/>
                  <a:pt x="3923099" y="829009"/>
                  <a:pt x="3989801" y="897885"/>
                </a:cubicBezTo>
                <a:cubicBezTo>
                  <a:pt x="4056503" y="966761"/>
                  <a:pt x="4109582" y="1219342"/>
                  <a:pt x="4182056" y="1340793"/>
                </a:cubicBezTo>
                <a:cubicBezTo>
                  <a:pt x="4254530" y="1462244"/>
                  <a:pt x="4359323" y="1537868"/>
                  <a:pt x="4424648" y="1626594"/>
                </a:cubicBezTo>
                <a:cubicBezTo>
                  <a:pt x="4489973" y="1715321"/>
                  <a:pt x="4509382" y="1804363"/>
                  <a:pt x="4574008" y="1873152"/>
                </a:cubicBezTo>
                <a:cubicBezTo>
                  <a:pt x="4638634" y="1941941"/>
                  <a:pt x="4754813" y="1967872"/>
                  <a:pt x="4812406" y="2039327"/>
                </a:cubicBezTo>
                <a:cubicBezTo>
                  <a:pt x="4869999" y="2110782"/>
                  <a:pt x="4870381" y="2241102"/>
                  <a:pt x="4919566" y="2301883"/>
                </a:cubicBezTo>
                <a:cubicBezTo>
                  <a:pt x="4968752" y="2362664"/>
                  <a:pt x="5029608" y="2353259"/>
                  <a:pt x="5107519" y="2404011"/>
                </a:cubicBezTo>
                <a:cubicBezTo>
                  <a:pt x="5185430" y="2454763"/>
                  <a:pt x="5302648" y="2533322"/>
                  <a:pt x="5387031" y="2606394"/>
                </a:cubicBezTo>
                <a:cubicBezTo>
                  <a:pt x="5471414" y="2679466"/>
                  <a:pt x="5533109" y="2777182"/>
                  <a:pt x="5613818" y="2842443"/>
                </a:cubicBezTo>
                <a:cubicBezTo>
                  <a:pt x="5694527" y="2907704"/>
                  <a:pt x="5783278" y="2963485"/>
                  <a:pt x="5871285" y="2997961"/>
                </a:cubicBezTo>
                <a:cubicBezTo>
                  <a:pt x="5959292" y="3032438"/>
                  <a:pt x="6048415" y="3015986"/>
                  <a:pt x="6141858" y="3049302"/>
                </a:cubicBezTo>
                <a:cubicBezTo>
                  <a:pt x="6235302" y="3082619"/>
                  <a:pt x="6351401" y="3169732"/>
                  <a:pt x="6431946" y="3197860"/>
                </a:cubicBezTo>
                <a:cubicBezTo>
                  <a:pt x="6512491" y="3225989"/>
                  <a:pt x="6553808" y="3171479"/>
                  <a:pt x="6625130" y="3218073"/>
                </a:cubicBezTo>
                <a:cubicBezTo>
                  <a:pt x="6696452" y="3264667"/>
                  <a:pt x="6802070" y="3470418"/>
                  <a:pt x="6859877" y="3477425"/>
                </a:cubicBezTo>
                <a:cubicBezTo>
                  <a:pt x="6917684" y="3484432"/>
                  <a:pt x="7060323" y="3580775"/>
                  <a:pt x="7104992" y="3524720"/>
                </a:cubicBezTo>
              </a:path>
            </a:pathLst>
          </a:custGeom>
          <a:noFill/>
          <a:ln w="38100">
            <a:solidFill>
              <a:srgbClr val="1F597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98D98A0A-4821-813B-D379-115E2631BEC5}"/>
              </a:ext>
            </a:extLst>
          </p:cNvPr>
          <p:cNvCxnSpPr>
            <a:cxnSpLocks/>
          </p:cNvCxnSpPr>
          <p:nvPr/>
        </p:nvCxnSpPr>
        <p:spPr>
          <a:xfrm>
            <a:off x="7659704" y="2705421"/>
            <a:ext cx="0" cy="811192"/>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4490C342-28F2-6A5B-7D0E-E94EC5E2907B}"/>
              </a:ext>
            </a:extLst>
          </p:cNvPr>
          <p:cNvCxnSpPr>
            <a:cxnSpLocks/>
          </p:cNvCxnSpPr>
          <p:nvPr/>
        </p:nvCxnSpPr>
        <p:spPr>
          <a:xfrm>
            <a:off x="7556290" y="2705421"/>
            <a:ext cx="206828" cy="0"/>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DA25B84-2BE9-7A15-EB26-60F55FF8EC27}"/>
              </a:ext>
            </a:extLst>
          </p:cNvPr>
          <p:cNvCxnSpPr>
            <a:cxnSpLocks/>
          </p:cNvCxnSpPr>
          <p:nvPr/>
        </p:nvCxnSpPr>
        <p:spPr>
          <a:xfrm>
            <a:off x="7556290" y="3516613"/>
            <a:ext cx="206828" cy="0"/>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6FF42FB-EC5D-99E2-E6D5-55F89457B8D0}"/>
              </a:ext>
            </a:extLst>
          </p:cNvPr>
          <p:cNvCxnSpPr>
            <a:cxnSpLocks/>
          </p:cNvCxnSpPr>
          <p:nvPr/>
        </p:nvCxnSpPr>
        <p:spPr>
          <a:xfrm>
            <a:off x="10212494" y="3558031"/>
            <a:ext cx="0" cy="2067281"/>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EDCC213A-90DD-FB2B-39E8-A9808F1DBBC2}"/>
              </a:ext>
            </a:extLst>
          </p:cNvPr>
          <p:cNvCxnSpPr>
            <a:cxnSpLocks/>
          </p:cNvCxnSpPr>
          <p:nvPr/>
        </p:nvCxnSpPr>
        <p:spPr>
          <a:xfrm>
            <a:off x="10109080" y="3558031"/>
            <a:ext cx="206828" cy="0"/>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266BC31-650A-8D25-435D-7B64688CDB69}"/>
              </a:ext>
            </a:extLst>
          </p:cNvPr>
          <p:cNvCxnSpPr>
            <a:cxnSpLocks/>
          </p:cNvCxnSpPr>
          <p:nvPr/>
        </p:nvCxnSpPr>
        <p:spPr>
          <a:xfrm>
            <a:off x="10109080" y="5618605"/>
            <a:ext cx="206828" cy="0"/>
          </a:xfrm>
          <a:prstGeom prst="line">
            <a:avLst/>
          </a:prstGeom>
          <a:ln w="2857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EE6B9B1B-0EF0-A2E9-699D-E1067CF28DEC}"/>
              </a:ext>
            </a:extLst>
          </p:cNvPr>
          <p:cNvSpPr/>
          <p:nvPr/>
        </p:nvSpPr>
        <p:spPr>
          <a:xfrm>
            <a:off x="10834932" y="5952091"/>
            <a:ext cx="1171710" cy="38487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b="1">
                <a:solidFill>
                  <a:schemeClr val="bg1"/>
                </a:solidFill>
                <a:latin typeface="Barlow" pitchFamily="2" charset="77"/>
              </a:rPr>
              <a:t>NET-ZERO</a:t>
            </a:r>
          </a:p>
        </p:txBody>
      </p:sp>
      <p:cxnSp>
        <p:nvCxnSpPr>
          <p:cNvPr id="26" name="Straight Connector 25">
            <a:extLst>
              <a:ext uri="{FF2B5EF4-FFF2-40B4-BE49-F238E27FC236}">
                <a16:creationId xmlns:a16="http://schemas.microsoft.com/office/drawing/2014/main" id="{238C8972-7BD8-2BE4-45D0-E787B82F9C6A}"/>
              </a:ext>
            </a:extLst>
          </p:cNvPr>
          <p:cNvCxnSpPr>
            <a:cxnSpLocks/>
          </p:cNvCxnSpPr>
          <p:nvPr/>
        </p:nvCxnSpPr>
        <p:spPr>
          <a:xfrm>
            <a:off x="5017807" y="6148040"/>
            <a:ext cx="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196B588B-2F0F-E2FC-7038-6E8C0497B432}"/>
              </a:ext>
            </a:extLst>
          </p:cNvPr>
          <p:cNvCxnSpPr>
            <a:cxnSpLocks/>
          </p:cNvCxnSpPr>
          <p:nvPr/>
        </p:nvCxnSpPr>
        <p:spPr>
          <a:xfrm>
            <a:off x="5049078" y="2647784"/>
            <a:ext cx="0" cy="3560167"/>
          </a:xfrm>
          <a:prstGeom prst="line">
            <a:avLst/>
          </a:prstGeom>
          <a:ln w="19050">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4" name="Freeform 3">
            <a:extLst>
              <a:ext uri="{FF2B5EF4-FFF2-40B4-BE49-F238E27FC236}">
                <a16:creationId xmlns:a16="http://schemas.microsoft.com/office/drawing/2014/main" id="{41DD5E7E-FFAE-6CC3-A3DD-2C49359C74B8}"/>
              </a:ext>
            </a:extLst>
          </p:cNvPr>
          <p:cNvSpPr/>
          <p:nvPr/>
        </p:nvSpPr>
        <p:spPr>
          <a:xfrm>
            <a:off x="1488831" y="2658981"/>
            <a:ext cx="1840523" cy="191114"/>
          </a:xfrm>
          <a:custGeom>
            <a:avLst/>
            <a:gdLst>
              <a:gd name="connsiteX0" fmla="*/ 0 w 1840523"/>
              <a:gd name="connsiteY0" fmla="*/ 95942 h 225463"/>
              <a:gd name="connsiteX1" fmla="*/ 211015 w 1840523"/>
              <a:gd name="connsiteY1" fmla="*/ 2157 h 225463"/>
              <a:gd name="connsiteX2" fmla="*/ 375138 w 1840523"/>
              <a:gd name="connsiteY2" fmla="*/ 178004 h 225463"/>
              <a:gd name="connsiteX3" fmla="*/ 562707 w 1840523"/>
              <a:gd name="connsiteY3" fmla="*/ 25604 h 225463"/>
              <a:gd name="connsiteX4" fmla="*/ 762000 w 1840523"/>
              <a:gd name="connsiteY4" fmla="*/ 189727 h 225463"/>
              <a:gd name="connsiteX5" fmla="*/ 914400 w 1840523"/>
              <a:gd name="connsiteY5" fmla="*/ 107665 h 225463"/>
              <a:gd name="connsiteX6" fmla="*/ 1008184 w 1840523"/>
              <a:gd name="connsiteY6" fmla="*/ 166281 h 225463"/>
              <a:gd name="connsiteX7" fmla="*/ 1078523 w 1840523"/>
              <a:gd name="connsiteY7" fmla="*/ 13881 h 225463"/>
              <a:gd name="connsiteX8" fmla="*/ 1137138 w 1840523"/>
              <a:gd name="connsiteY8" fmla="*/ 131111 h 225463"/>
              <a:gd name="connsiteX9" fmla="*/ 1312984 w 1840523"/>
              <a:gd name="connsiteY9" fmla="*/ 37327 h 225463"/>
              <a:gd name="connsiteX10" fmla="*/ 1348154 w 1840523"/>
              <a:gd name="connsiteY10" fmla="*/ 166281 h 225463"/>
              <a:gd name="connsiteX11" fmla="*/ 1524000 w 1840523"/>
              <a:gd name="connsiteY11" fmla="*/ 37327 h 225463"/>
              <a:gd name="connsiteX12" fmla="*/ 1758461 w 1840523"/>
              <a:gd name="connsiteY12" fmla="*/ 224896 h 225463"/>
              <a:gd name="connsiteX13" fmla="*/ 1840523 w 1840523"/>
              <a:gd name="connsiteY13" fmla="*/ 84219 h 225463"/>
              <a:gd name="connsiteX0" fmla="*/ 0 w 1840523"/>
              <a:gd name="connsiteY0" fmla="*/ 95942 h 191114"/>
              <a:gd name="connsiteX1" fmla="*/ 211015 w 1840523"/>
              <a:gd name="connsiteY1" fmla="*/ 2157 h 191114"/>
              <a:gd name="connsiteX2" fmla="*/ 375138 w 1840523"/>
              <a:gd name="connsiteY2" fmla="*/ 178004 h 191114"/>
              <a:gd name="connsiteX3" fmla="*/ 562707 w 1840523"/>
              <a:gd name="connsiteY3" fmla="*/ 25604 h 191114"/>
              <a:gd name="connsiteX4" fmla="*/ 762000 w 1840523"/>
              <a:gd name="connsiteY4" fmla="*/ 189727 h 191114"/>
              <a:gd name="connsiteX5" fmla="*/ 914400 w 1840523"/>
              <a:gd name="connsiteY5" fmla="*/ 107665 h 191114"/>
              <a:gd name="connsiteX6" fmla="*/ 1008184 w 1840523"/>
              <a:gd name="connsiteY6" fmla="*/ 166281 h 191114"/>
              <a:gd name="connsiteX7" fmla="*/ 1078523 w 1840523"/>
              <a:gd name="connsiteY7" fmla="*/ 13881 h 191114"/>
              <a:gd name="connsiteX8" fmla="*/ 1137138 w 1840523"/>
              <a:gd name="connsiteY8" fmla="*/ 131111 h 191114"/>
              <a:gd name="connsiteX9" fmla="*/ 1312984 w 1840523"/>
              <a:gd name="connsiteY9" fmla="*/ 37327 h 191114"/>
              <a:gd name="connsiteX10" fmla="*/ 1348154 w 1840523"/>
              <a:gd name="connsiteY10" fmla="*/ 166281 h 191114"/>
              <a:gd name="connsiteX11" fmla="*/ 1524000 w 1840523"/>
              <a:gd name="connsiteY11" fmla="*/ 37327 h 191114"/>
              <a:gd name="connsiteX12" fmla="*/ 1664676 w 1840523"/>
              <a:gd name="connsiteY12" fmla="*/ 189726 h 191114"/>
              <a:gd name="connsiteX13" fmla="*/ 1840523 w 1840523"/>
              <a:gd name="connsiteY13" fmla="*/ 84219 h 19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40523" h="191114">
                <a:moveTo>
                  <a:pt x="0" y="95942"/>
                </a:moveTo>
                <a:cubicBezTo>
                  <a:pt x="74246" y="42211"/>
                  <a:pt x="148492" y="-11520"/>
                  <a:pt x="211015" y="2157"/>
                </a:cubicBezTo>
                <a:cubicBezTo>
                  <a:pt x="273538" y="15834"/>
                  <a:pt x="316523" y="174096"/>
                  <a:pt x="375138" y="178004"/>
                </a:cubicBezTo>
                <a:cubicBezTo>
                  <a:pt x="433753" y="181912"/>
                  <a:pt x="498230" y="23650"/>
                  <a:pt x="562707" y="25604"/>
                </a:cubicBezTo>
                <a:cubicBezTo>
                  <a:pt x="627184" y="27558"/>
                  <a:pt x="703385" y="176050"/>
                  <a:pt x="762000" y="189727"/>
                </a:cubicBezTo>
                <a:cubicBezTo>
                  <a:pt x="820615" y="203404"/>
                  <a:pt x="873369" y="111573"/>
                  <a:pt x="914400" y="107665"/>
                </a:cubicBezTo>
                <a:cubicBezTo>
                  <a:pt x="955431" y="103757"/>
                  <a:pt x="980830" y="181912"/>
                  <a:pt x="1008184" y="166281"/>
                </a:cubicBezTo>
                <a:cubicBezTo>
                  <a:pt x="1035538" y="150650"/>
                  <a:pt x="1057031" y="19743"/>
                  <a:pt x="1078523" y="13881"/>
                </a:cubicBezTo>
                <a:cubicBezTo>
                  <a:pt x="1100015" y="8019"/>
                  <a:pt x="1098061" y="127203"/>
                  <a:pt x="1137138" y="131111"/>
                </a:cubicBezTo>
                <a:cubicBezTo>
                  <a:pt x="1176215" y="135019"/>
                  <a:pt x="1277815" y="31465"/>
                  <a:pt x="1312984" y="37327"/>
                </a:cubicBezTo>
                <a:cubicBezTo>
                  <a:pt x="1348153" y="43189"/>
                  <a:pt x="1312985" y="166281"/>
                  <a:pt x="1348154" y="166281"/>
                </a:cubicBezTo>
                <a:cubicBezTo>
                  <a:pt x="1383323" y="166281"/>
                  <a:pt x="1471246" y="33420"/>
                  <a:pt x="1524000" y="37327"/>
                </a:cubicBezTo>
                <a:cubicBezTo>
                  <a:pt x="1576754" y="41235"/>
                  <a:pt x="1611922" y="181911"/>
                  <a:pt x="1664676" y="189726"/>
                </a:cubicBezTo>
                <a:cubicBezTo>
                  <a:pt x="1717430" y="197541"/>
                  <a:pt x="1825869" y="158465"/>
                  <a:pt x="1840523" y="84219"/>
                </a:cubicBezTo>
              </a:path>
            </a:pathLst>
          </a:custGeom>
          <a:noFill/>
          <a:ln w="3810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a:extLst>
              <a:ext uri="{FF2B5EF4-FFF2-40B4-BE49-F238E27FC236}">
                <a16:creationId xmlns:a16="http://schemas.microsoft.com/office/drawing/2014/main" id="{23F3B7AF-8C8E-EBE2-6251-E73762FD72B0}"/>
              </a:ext>
            </a:extLst>
          </p:cNvPr>
          <p:cNvCxnSpPr>
            <a:cxnSpLocks/>
          </p:cNvCxnSpPr>
          <p:nvPr/>
        </p:nvCxnSpPr>
        <p:spPr>
          <a:xfrm>
            <a:off x="7746229" y="3558031"/>
            <a:ext cx="0" cy="2663894"/>
          </a:xfrm>
          <a:prstGeom prst="line">
            <a:avLst/>
          </a:prstGeom>
          <a:ln w="19050">
            <a:solidFill>
              <a:schemeClr val="tx1">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F2998332-84AE-D8CD-9CD9-619A4B3385ED}"/>
              </a:ext>
            </a:extLst>
          </p:cNvPr>
          <p:cNvSpPr txBox="1"/>
          <p:nvPr/>
        </p:nvSpPr>
        <p:spPr>
          <a:xfrm>
            <a:off x="5154577" y="4591671"/>
            <a:ext cx="2525748" cy="1200329"/>
          </a:xfrm>
          <a:prstGeom prst="rect">
            <a:avLst/>
          </a:prstGeom>
          <a:noFill/>
        </p:spPr>
        <p:txBody>
          <a:bodyPr wrap="square" lIns="91440" tIns="45720" rIns="91440" bIns="45720" rtlCol="0" anchor="t">
            <a:spAutoFit/>
          </a:bodyPr>
          <a:lstStyle/>
          <a:p>
            <a:r>
              <a:rPr lang="en-US" sz="1200" b="1">
                <a:solidFill>
                  <a:srgbClr val="F05441"/>
                </a:solidFill>
              </a:rPr>
              <a:t>Preferential Sourcing Management </a:t>
            </a:r>
            <a:r>
              <a:rPr lang="en-US" sz="1200"/>
              <a:t>provides emission factors for suppliers in their value chain, as well as other suppliers nearby whom businesses could potentially source from</a:t>
            </a:r>
          </a:p>
        </p:txBody>
      </p:sp>
      <p:sp>
        <p:nvSpPr>
          <p:cNvPr id="38" name="TextBox 37">
            <a:extLst>
              <a:ext uri="{FF2B5EF4-FFF2-40B4-BE49-F238E27FC236}">
                <a16:creationId xmlns:a16="http://schemas.microsoft.com/office/drawing/2014/main" id="{85987834-F179-BA4C-485E-566FFB6CEB3D}"/>
              </a:ext>
            </a:extLst>
          </p:cNvPr>
          <p:cNvSpPr txBox="1"/>
          <p:nvPr/>
        </p:nvSpPr>
        <p:spPr>
          <a:xfrm>
            <a:off x="7804810" y="4608499"/>
            <a:ext cx="1763459" cy="1569660"/>
          </a:xfrm>
          <a:prstGeom prst="rect">
            <a:avLst/>
          </a:prstGeom>
          <a:noFill/>
        </p:spPr>
        <p:txBody>
          <a:bodyPr wrap="square" lIns="91440" tIns="45720" rIns="91440" bIns="45720" rtlCol="0" anchor="t">
            <a:spAutoFit/>
          </a:bodyPr>
          <a:lstStyle/>
          <a:p>
            <a:r>
              <a:rPr lang="en-US" sz="1200" b="1">
                <a:solidFill>
                  <a:srgbClr val="F05441"/>
                </a:solidFill>
              </a:rPr>
              <a:t>Driving </a:t>
            </a:r>
            <a:br>
              <a:rPr lang="en-US" sz="1200" b="1">
                <a:solidFill>
                  <a:srgbClr val="F05441"/>
                </a:solidFill>
              </a:rPr>
            </a:br>
            <a:r>
              <a:rPr lang="en-US" sz="1200" b="1">
                <a:solidFill>
                  <a:srgbClr val="F05441"/>
                </a:solidFill>
              </a:rPr>
              <a:t>Sustainable</a:t>
            </a:r>
            <a:br>
              <a:rPr lang="en-US" sz="1200" b="1">
                <a:solidFill>
                  <a:srgbClr val="F05441"/>
                </a:solidFill>
              </a:rPr>
            </a:br>
            <a:r>
              <a:rPr lang="en-US" sz="1200" b="1">
                <a:solidFill>
                  <a:srgbClr val="F05441"/>
                </a:solidFill>
              </a:rPr>
              <a:t>Outcomes </a:t>
            </a:r>
            <a:br>
              <a:rPr lang="en-US" sz="1200" b="1">
                <a:solidFill>
                  <a:srgbClr val="F05441"/>
                </a:solidFill>
              </a:rPr>
            </a:br>
            <a:r>
              <a:rPr lang="en-US" sz="1200"/>
              <a:t>provides project-</a:t>
            </a:r>
            <a:br>
              <a:rPr lang="en-US" sz="1200"/>
            </a:br>
            <a:r>
              <a:rPr lang="en-US" sz="1200"/>
              <a:t>specific emission factors and helps actively drive reductions in those factors</a:t>
            </a:r>
          </a:p>
        </p:txBody>
      </p:sp>
      <p:sp>
        <p:nvSpPr>
          <p:cNvPr id="15" name="TextBox 14">
            <a:extLst>
              <a:ext uri="{FF2B5EF4-FFF2-40B4-BE49-F238E27FC236}">
                <a16:creationId xmlns:a16="http://schemas.microsoft.com/office/drawing/2014/main" id="{24760D3A-9AD9-5AC7-64F0-2846EC188F0D}"/>
              </a:ext>
            </a:extLst>
          </p:cNvPr>
          <p:cNvSpPr txBox="1"/>
          <p:nvPr/>
        </p:nvSpPr>
        <p:spPr>
          <a:xfrm>
            <a:off x="763694" y="1445647"/>
            <a:ext cx="10657093" cy="707886"/>
          </a:xfrm>
          <a:prstGeom prst="rect">
            <a:avLst/>
          </a:prstGeom>
          <a:noFill/>
        </p:spPr>
        <p:txBody>
          <a:bodyPr wrap="square">
            <a:spAutoFit/>
          </a:bodyPr>
          <a:lstStyle/>
          <a:p>
            <a:pPr algn="ctr"/>
            <a:r>
              <a:rPr lang="en-US" sz="2000" dirty="0"/>
              <a:t>Establishing a footprint estimate and making informed supply decisions set brands up for success in more active, emissions lowering projects.</a:t>
            </a:r>
          </a:p>
        </p:txBody>
      </p:sp>
    </p:spTree>
    <p:extLst>
      <p:ext uri="{BB962C8B-B14F-4D97-AF65-F5344CB8AC3E}">
        <p14:creationId xmlns:p14="http://schemas.microsoft.com/office/powerpoint/2010/main" val="42270167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9C9C92-D0F9-EF83-5AB0-46778C05608D}"/>
              </a:ext>
            </a:extLst>
          </p:cNvPr>
          <p:cNvSpPr>
            <a:spLocks noGrp="1"/>
          </p:cNvSpPr>
          <p:nvPr>
            <p:ph type="title"/>
          </p:nvPr>
        </p:nvSpPr>
        <p:spPr/>
        <p:txBody>
          <a:bodyPr/>
          <a:lstStyle/>
          <a:p>
            <a:r>
              <a:rPr lang="en-US"/>
              <a:t>Future Work</a:t>
            </a:r>
          </a:p>
        </p:txBody>
      </p:sp>
      <p:sp>
        <p:nvSpPr>
          <p:cNvPr id="3" name="Slide Number Placeholder 2">
            <a:extLst>
              <a:ext uri="{FF2B5EF4-FFF2-40B4-BE49-F238E27FC236}">
                <a16:creationId xmlns:a16="http://schemas.microsoft.com/office/drawing/2014/main" id="{F960FDD5-734C-F852-53A2-FDF37720A56F}"/>
              </a:ext>
            </a:extLst>
          </p:cNvPr>
          <p:cNvSpPr>
            <a:spLocks noGrp="1"/>
          </p:cNvSpPr>
          <p:nvPr>
            <p:ph type="sldNum" sz="quarter" idx="11"/>
          </p:nvPr>
        </p:nvSpPr>
        <p:spPr/>
        <p:txBody>
          <a:bodyPr/>
          <a:lstStyle/>
          <a:p>
            <a:fld id="{B7AE8F5D-99F6-8A4F-89E5-C6E50EB24838}" type="slidenum">
              <a:rPr lang="en-US" smtClean="0"/>
              <a:pPr/>
              <a:t>9</a:t>
            </a:fld>
            <a:endParaRPr lang="en-US"/>
          </a:p>
        </p:txBody>
      </p:sp>
      <p:sp>
        <p:nvSpPr>
          <p:cNvPr id="4" name="Text Placeholder 3">
            <a:extLst>
              <a:ext uri="{FF2B5EF4-FFF2-40B4-BE49-F238E27FC236}">
                <a16:creationId xmlns:a16="http://schemas.microsoft.com/office/drawing/2014/main" id="{E1F1D149-2C5E-4A3E-BFED-708A1EAAEAF3}"/>
              </a:ext>
            </a:extLst>
          </p:cNvPr>
          <p:cNvSpPr>
            <a:spLocks noGrp="1"/>
          </p:cNvSpPr>
          <p:nvPr>
            <p:ph type="body" sz="quarter" idx="12"/>
          </p:nvPr>
        </p:nvSpPr>
        <p:spPr>
          <a:xfrm>
            <a:off x="397232" y="1508793"/>
            <a:ext cx="5518525" cy="4394634"/>
          </a:xfrm>
        </p:spPr>
        <p:txBody>
          <a:bodyPr/>
          <a:lstStyle/>
          <a:p>
            <a:pPr marL="285750" indent="-285750">
              <a:buFont typeface="Arial" panose="020B0604020202020204" pitchFamily="34" charset="0"/>
              <a:buChar char="•"/>
            </a:pPr>
            <a:r>
              <a:rPr lang="en-US" dirty="0"/>
              <a:t>Expanding geographies and crops to serve more brand partners. </a:t>
            </a:r>
          </a:p>
          <a:p>
            <a:pPr marL="285750" indent="-285750">
              <a:buFont typeface="Arial" panose="020B0604020202020204" pitchFamily="34" charset="0"/>
              <a:buChar char="•"/>
            </a:pPr>
            <a:r>
              <a:rPr lang="en-US" dirty="0"/>
              <a:t>Improving accuracy </a:t>
            </a:r>
          </a:p>
          <a:p>
            <a:pPr marL="285750" indent="-285750">
              <a:buFont typeface="Arial" panose="020B0604020202020204" pitchFamily="34" charset="0"/>
              <a:buChar char="•"/>
            </a:pPr>
            <a:r>
              <a:rPr lang="en-US" dirty="0"/>
              <a:t>Coupling emissions estimates with grain basis to help agribusinesses navigate the complex sourcing decisions that consider progress towards sustainability goals &amp; optimal pricing.</a:t>
            </a:r>
          </a:p>
          <a:p>
            <a:pPr marL="285750" indent="-285750">
              <a:buFont typeface="Arial" panose="020B0604020202020204" pitchFamily="34" charset="0"/>
              <a:buChar char="•"/>
            </a:pPr>
            <a:endParaRPr lang="en-US" dirty="0"/>
          </a:p>
        </p:txBody>
      </p:sp>
      <p:sp>
        <p:nvSpPr>
          <p:cNvPr id="7" name="Footer Placeholder 6">
            <a:extLst>
              <a:ext uri="{FF2B5EF4-FFF2-40B4-BE49-F238E27FC236}">
                <a16:creationId xmlns:a16="http://schemas.microsoft.com/office/drawing/2014/main" id="{DD0F1CC9-91A7-653D-D74B-49932B094CAF}"/>
              </a:ext>
            </a:extLst>
          </p:cNvPr>
          <p:cNvSpPr>
            <a:spLocks noGrp="1"/>
          </p:cNvSpPr>
          <p:nvPr>
            <p:ph type="ftr" sz="quarter" idx="3"/>
          </p:nvPr>
        </p:nvSpPr>
        <p:spPr/>
        <p:txBody>
          <a:bodyPr/>
          <a:lstStyle/>
          <a:p>
            <a:r>
              <a:rPr lang="en-US" sz="900"/>
              <a:t>CONFIDENTIAL</a:t>
            </a:r>
            <a:r>
              <a:rPr lang="en-US"/>
              <a:t> </a:t>
            </a:r>
            <a:r>
              <a:rPr lang="en-US">
                <a:cs typeface="Arial" panose="020B0604020202020204" pitchFamily="34" charset="0"/>
              </a:rPr>
              <a:t>©</a:t>
            </a:r>
            <a:r>
              <a:rPr lang="en-US" sz="1050"/>
              <a:t> </a:t>
            </a:r>
            <a:r>
              <a:rPr lang="en-US" sz="900"/>
              <a:t>2023 INDIGO AG</a:t>
            </a:r>
          </a:p>
        </p:txBody>
      </p:sp>
      <p:pic>
        <p:nvPicPr>
          <p:cNvPr id="8" name="Picture 7" descr="A picture containing person&#10;&#10;Description automatically generated">
            <a:extLst>
              <a:ext uri="{FF2B5EF4-FFF2-40B4-BE49-F238E27FC236}">
                <a16:creationId xmlns:a16="http://schemas.microsoft.com/office/drawing/2014/main" id="{11B83F33-3B58-D6DE-CC0C-F74F46E0FD3B}"/>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7488820" y="1508793"/>
            <a:ext cx="4098277" cy="4291392"/>
          </a:xfrm>
          <a:prstGeom prst="rect">
            <a:avLst/>
          </a:prstGeom>
        </p:spPr>
      </p:pic>
    </p:spTree>
    <p:extLst>
      <p:ext uri="{BB962C8B-B14F-4D97-AF65-F5344CB8AC3E}">
        <p14:creationId xmlns:p14="http://schemas.microsoft.com/office/powerpoint/2010/main" val="3483680159"/>
      </p:ext>
    </p:extLst>
  </p:cSld>
  <p:clrMapOvr>
    <a:masterClrMapping/>
  </p:clrMapOvr>
</p:sld>
</file>

<file path=ppt/theme/theme1.xml><?xml version="1.0" encoding="utf-8"?>
<a:theme xmlns:a="http://schemas.openxmlformats.org/drawingml/2006/main" name="Indigo Theme - Jan2022">
  <a:themeElements>
    <a:clrScheme name="Indigo Brand Colors - 22">
      <a:dk1>
        <a:srgbClr val="7D7D7C"/>
      </a:dk1>
      <a:lt1>
        <a:srgbClr val="FFFFFF"/>
      </a:lt1>
      <a:dk2>
        <a:srgbClr val="1F597E"/>
      </a:dk2>
      <a:lt2>
        <a:srgbClr val="F4F2F2"/>
      </a:lt2>
      <a:accent1>
        <a:srgbClr val="1F597E"/>
      </a:accent1>
      <a:accent2>
        <a:srgbClr val="E9533D"/>
      </a:accent2>
      <a:accent3>
        <a:srgbClr val="619CD5"/>
      </a:accent3>
      <a:accent4>
        <a:srgbClr val="7DCDD3"/>
      </a:accent4>
      <a:accent5>
        <a:srgbClr val="F8CC46"/>
      </a:accent5>
      <a:accent6>
        <a:srgbClr val="668639"/>
      </a:accent6>
      <a:hlink>
        <a:srgbClr val="619CD5"/>
      </a:hlink>
      <a:folHlink>
        <a:srgbClr val="7DCDD3"/>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digo-DeckTemplate-2023" id="{CBF529EE-42E3-144C-A172-A4F235C21D3B}" vid="{4A92318A-2526-244F-BE71-F271CA290A8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364CF02E48468478FAE124ADD123D73" ma:contentTypeVersion="12" ma:contentTypeDescription="Create a new document." ma:contentTypeScope="" ma:versionID="1c2f677aba31da2e0ac23ad13278d764">
  <xsd:schema xmlns:xsd="http://www.w3.org/2001/XMLSchema" xmlns:xs="http://www.w3.org/2001/XMLSchema" xmlns:p="http://schemas.microsoft.com/office/2006/metadata/properties" xmlns:ns3="67e0698d-b78d-4e93-9071-ed47ac2b8f7d" xmlns:ns4="37347d47-146c-4e80-9dee-c908a6137096" targetNamespace="http://schemas.microsoft.com/office/2006/metadata/properties" ma:root="true" ma:fieldsID="086efb7ac88847e385c864bc24ddc8b1" ns3:_="" ns4:_="">
    <xsd:import namespace="67e0698d-b78d-4e93-9071-ed47ac2b8f7d"/>
    <xsd:import namespace="37347d47-146c-4e80-9dee-c908a6137096"/>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DateTaken" minOccurs="0"/>
                <xsd:element ref="ns3:MediaServiceAutoTags" minOccurs="0"/>
                <xsd:element ref="ns3:MediaServiceGenerationTime" minOccurs="0"/>
                <xsd:element ref="ns3:MediaServiceEventHashCode"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7e0698d-b78d-4e93-9071-ed47ac2b8f7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7347d47-146c-4e80-9dee-c908a6137096"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EE2746E-B8ED-4EAF-8F03-D511034C5B27}">
  <ds:schemaRefs>
    <ds:schemaRef ds:uri="http://schemas.microsoft.com/office/2006/metadata/properties"/>
    <ds:schemaRef ds:uri="http://schemas.microsoft.com/office/infopath/2007/PartnerControls"/>
    <ds:schemaRef ds:uri="http://www.w3.org/2000/xmlns/"/>
  </ds:schemaRefs>
</ds:datastoreItem>
</file>

<file path=customXml/itemProps2.xml><?xml version="1.0" encoding="utf-8"?>
<ds:datastoreItem xmlns:ds="http://schemas.openxmlformats.org/officeDocument/2006/customXml" ds:itemID="{0CD556E3-C4BD-4A1C-B265-78D341A02704}">
  <ds:schemaRefs>
    <ds:schemaRef ds:uri="http://schemas.microsoft.com/sharepoint/v3/contenttype/forms"/>
  </ds:schemaRefs>
</ds:datastoreItem>
</file>

<file path=customXml/itemProps3.xml><?xml version="1.0" encoding="utf-8"?>
<ds:datastoreItem xmlns:ds="http://schemas.openxmlformats.org/officeDocument/2006/customXml" ds:itemID="{77485CFB-CBAC-4471-889B-F54702673EF9}">
  <ds:schemaRefs>
    <ds:schemaRef ds:uri="37347d47-146c-4e80-9dee-c908a6137096"/>
    <ds:schemaRef ds:uri="67e0698d-b78d-4e93-9071-ed47ac2b8f7d"/>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38</TotalTime>
  <Words>2531</Words>
  <Application>Microsoft Macintosh PowerPoint</Application>
  <PresentationFormat>Widescreen</PresentationFormat>
  <Paragraphs>227</Paragraphs>
  <Slides>10</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Barlow</vt:lpstr>
      <vt:lpstr>Calibri</vt:lpstr>
      <vt:lpstr>Century Gothic</vt:lpstr>
      <vt:lpstr>Courier New</vt:lpstr>
      <vt:lpstr>Franklin Gothic Book</vt:lpstr>
      <vt:lpstr>Franklin Gothic Medium</vt:lpstr>
      <vt:lpstr>Wingdings</vt:lpstr>
      <vt:lpstr>Indigo Theme - Jan2022</vt:lpstr>
      <vt:lpstr>How High is Your Supply? </vt:lpstr>
      <vt:lpstr>PowerPoint Presentation</vt:lpstr>
      <vt:lpstr>Supply chain improvement requires reliable methods to quantify scope 3 greenhouse gas emissions. </vt:lpstr>
      <vt:lpstr>We surmount these challenges by using proprietary technology, field experiment results, partner data and feedback loops.</vt:lpstr>
      <vt:lpstr>Public data and Indigo’s assets are fused and combined with machine learning techniques to estimate field-scale emissions.</vt:lpstr>
      <vt:lpstr>Annual, field-scale predictions allow Indigo to flexibly estimate emissions factors according to brand needs.  </vt:lpstr>
      <vt:lpstr>Validation Case Study: Illinois County Summary - Corn - 2022 </vt:lpstr>
      <vt:lpstr>PowerPoint Presentation</vt:lpstr>
      <vt:lpstr>Future Work</vt:lpstr>
      <vt:lpstr>Thank you! Questions?</vt:lpstr>
    </vt:vector>
  </TitlesOfParts>
  <Manager/>
  <Company>Indigo Ag</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Indigo Theme Deck Template</dc:title>
  <dc:subject/>
  <dc:creator>Kevin Kness/Creative Studio</dc:creator>
  <cp:keywords/>
  <dc:description/>
  <cp:lastModifiedBy>Jay Weeks</cp:lastModifiedBy>
  <cp:revision>5</cp:revision>
  <dcterms:created xsi:type="dcterms:W3CDTF">2021-12-21T16:27:33Z</dcterms:created>
  <dcterms:modified xsi:type="dcterms:W3CDTF">2023-12-13T23:18:12Z</dcterms:modified>
  <cp:category>Presentation</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0x010100D364CF02E48468478FAE124ADD123D73</vt:lpwstr>
  </property>
  <property fmtid="{D5CDD505-2E9C-101B-9397-08002B2CF9AE}" pid="3" name="MSIP_Label_9f7a7fde-2b38-44f3-8306-ad07fa54811f_Enabled">
    <vt:lpwstr>true</vt:lpwstr>
  </property>
  <property fmtid="{D5CDD505-2E9C-101B-9397-08002B2CF9AE}" pid="4" name="MSIP_Label_9f7a7fde-2b38-44f3-8306-ad07fa54811f_SetDate">
    <vt:lpwstr>2023-11-21T16:55:35Z</vt:lpwstr>
  </property>
  <property fmtid="{D5CDD505-2E9C-101B-9397-08002B2CF9AE}" pid="5" name="MSIP_Label_9f7a7fde-2b38-44f3-8306-ad07fa54811f_Method">
    <vt:lpwstr>Standard</vt:lpwstr>
  </property>
  <property fmtid="{D5CDD505-2E9C-101B-9397-08002B2CF9AE}" pid="6" name="MSIP_Label_9f7a7fde-2b38-44f3-8306-ad07fa54811f_Name">
    <vt:lpwstr>Internal</vt:lpwstr>
  </property>
  <property fmtid="{D5CDD505-2E9C-101B-9397-08002B2CF9AE}" pid="7" name="MSIP_Label_9f7a7fde-2b38-44f3-8306-ad07fa54811f_SiteId">
    <vt:lpwstr>834f82e2-aa2c-42b7-955b-8afc84e64d27</vt:lpwstr>
  </property>
  <property fmtid="{D5CDD505-2E9C-101B-9397-08002B2CF9AE}" pid="8" name="MSIP_Label_9f7a7fde-2b38-44f3-8306-ad07fa54811f_ActionId">
    <vt:lpwstr>acff85e9-63da-4f86-a196-b66406e9dba5</vt:lpwstr>
  </property>
  <property fmtid="{D5CDD505-2E9C-101B-9397-08002B2CF9AE}" pid="9" name="MSIP_Label_9f7a7fde-2b38-44f3-8306-ad07fa54811f_ContentBits">
    <vt:lpwstr>0</vt:lpwstr>
  </property>
</Properties>
</file>